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5143500" type="screen16x9"/>
  <p:notesSz cx="6858000" cy="9144000"/>
  <p:embeddedFontLst>
    <p:embeddedFont>
      <p:font typeface="Montserrat" panose="00000500000000000000" pitchFamily="50" charset="0"/>
      <p:regular r:id="rId23"/>
      <p:bold r:id="rId24"/>
      <p:italic r:id="rId25"/>
      <p:boldItalic r:id="rId26"/>
    </p:embeddedFont>
    <p:embeddedFont>
      <p:font typeface="Montserrat SemiBold" panose="020B0604020202020204" charset="0"/>
      <p:regular r:id="rId27"/>
      <p:bold r:id="rId28"/>
      <p:italic r:id="rId29"/>
      <p:boldItalic r:id="rId30"/>
    </p:embeddedFont>
    <p:embeddedFont>
      <p:font typeface="Oswald" panose="020B0604020202020204" charset="0"/>
      <p:regular r:id="rId31"/>
      <p:bold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800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6f4889c9a4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6f4889c9a4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6f4889c9a4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6f4889c9a4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6f4889c9a4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6f4889c9a4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6f4889c9a4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6f4889c9a4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6f4889c9a4_0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6f4889c9a4_0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6f4889c9a4_0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6f4889c9a4_0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6f4889c9a4_0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6f4889c9a4_0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71388e53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71388e53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71388e53e0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71388e53e0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6f4889c9a4_0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6f4889c9a4_0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6f4889c9a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6f4889c9a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6f4889c9a4_0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6f4889c9a4_0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6f4889c9a4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6f4889c9a4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6f4889c9a4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6f4889c9a4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6f4889c9a4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6f4889c9a4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6f4889c9a4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6f4889c9a4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6f4889c9a4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6f4889c9a4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6f4889c9a4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6f4889c9a4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6f4889c9a4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6f4889c9a4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22"/>
          <p:cNvPicPr preferRelativeResize="0"/>
          <p:nvPr/>
        </p:nvPicPr>
        <p:blipFill rotWithShape="1">
          <a:blip r:embed="rId3">
            <a:alphaModFix/>
          </a:blip>
          <a:srcRect l="9" r="19"/>
          <a:stretch/>
        </p:blipFill>
        <p:spPr>
          <a:xfrm>
            <a:off x="1143" y="0"/>
            <a:ext cx="914171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2"/>
          <p:cNvSpPr txBox="1">
            <a:spLocks noGrp="1"/>
          </p:cNvSpPr>
          <p:nvPr>
            <p:ph type="title"/>
          </p:nvPr>
        </p:nvSpPr>
        <p:spPr>
          <a:xfrm>
            <a:off x="311700" y="2246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FOCUS AREA 2: COMMUNICATION</a:t>
            </a:r>
            <a:endParaRPr sz="3600" b="1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25" name="Google Shape;125;p22"/>
          <p:cNvSpPr txBox="1">
            <a:spLocks noGrp="1"/>
          </p:cNvSpPr>
          <p:nvPr>
            <p:ph type="body" idx="1"/>
          </p:nvPr>
        </p:nvSpPr>
        <p:spPr>
          <a:xfrm>
            <a:off x="235500" y="932150"/>
            <a:ext cx="54291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508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600" i="1" dirty="0">
                <a:solidFill>
                  <a:srgbClr val="FFC000"/>
                </a:solidFill>
                <a:latin typeface="Montserrat"/>
                <a:ea typeface="Montserrat"/>
                <a:cs typeface="Montserrat"/>
                <a:sym typeface="Montserrat"/>
              </a:rPr>
              <a:t>Goal Captain: Steve Ammermann</a:t>
            </a:r>
            <a:endParaRPr sz="1600" dirty="0">
              <a:solidFill>
                <a:srgbClr val="219C8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03225" indent="-285750">
              <a:lnSpc>
                <a:spcPct val="90000"/>
              </a:lnSpc>
              <a:spcBef>
                <a:spcPts val="1000"/>
              </a:spcBef>
              <a:buClr>
                <a:srgbClr val="219C8D"/>
              </a:buClr>
              <a:buSzPts val="1750"/>
            </a:pPr>
            <a:r>
              <a:rPr lang="en" sz="1750" dirty="0">
                <a:solidFill>
                  <a:srgbClr val="219C8D"/>
                </a:solidFill>
                <a:latin typeface="Montserrat"/>
                <a:ea typeface="Montserrat"/>
                <a:cs typeface="Montserrat"/>
                <a:sym typeface="Montserrat"/>
              </a:rPr>
              <a:t>Improve communication and build relationships necessary to strengthen </a:t>
            </a:r>
            <a:br>
              <a:rPr lang="en" sz="1750" dirty="0">
                <a:solidFill>
                  <a:srgbClr val="219C8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sz="1750" dirty="0">
                <a:solidFill>
                  <a:srgbClr val="219C8D"/>
                </a:solidFill>
                <a:latin typeface="Montserrat"/>
                <a:ea typeface="Montserrat"/>
                <a:cs typeface="Montserrat"/>
                <a:sym typeface="Montserrat"/>
              </a:rPr>
              <a:t>the community </a:t>
            </a:r>
            <a:endParaRPr sz="175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03225" indent="-285750">
              <a:lnSpc>
                <a:spcPct val="90000"/>
              </a:lnSpc>
              <a:spcBef>
                <a:spcPts val="1000"/>
              </a:spcBef>
              <a:buClr>
                <a:srgbClr val="219C8D"/>
              </a:buClr>
              <a:buSzPts val="1750"/>
            </a:pPr>
            <a:r>
              <a:rPr lang="en" sz="1750" dirty="0">
                <a:solidFill>
                  <a:srgbClr val="219C8D"/>
                </a:solidFill>
                <a:latin typeface="Montserrat"/>
                <a:ea typeface="Montserrat"/>
                <a:cs typeface="Montserrat"/>
                <a:sym typeface="Montserrat"/>
              </a:rPr>
              <a:t>Notification system to people about community events</a:t>
            </a:r>
            <a:endParaRPr sz="175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03225" indent="-285750">
              <a:lnSpc>
                <a:spcPct val="90000"/>
              </a:lnSpc>
              <a:spcBef>
                <a:spcPts val="1000"/>
              </a:spcBef>
              <a:buClr>
                <a:srgbClr val="219C8D"/>
              </a:buClr>
              <a:buSzPts val="1750"/>
            </a:pPr>
            <a:r>
              <a:rPr lang="en" sz="1750" dirty="0">
                <a:solidFill>
                  <a:srgbClr val="219C8D"/>
                </a:solidFill>
                <a:latin typeface="Montserrat"/>
                <a:ea typeface="Montserrat"/>
                <a:cs typeface="Montserrat"/>
                <a:sym typeface="Montserrat"/>
              </a:rPr>
              <a:t>County-wide marketing effort to promote connection, collaboration, inclusion and community (Vision 2040 emphasis)</a:t>
            </a:r>
            <a:endParaRPr sz="175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26" name="Google Shape;126;p22" descr="A person wearing a suit and ti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12087" t="14037" r="15574"/>
          <a:stretch/>
        </p:blipFill>
        <p:spPr>
          <a:xfrm>
            <a:off x="5866325" y="1340375"/>
            <a:ext cx="2965974" cy="2643475"/>
          </a:xfrm>
          <a:prstGeom prst="rect">
            <a:avLst/>
          </a:prstGeom>
          <a:noFill/>
          <a:ln w="28575" cap="flat" cmpd="sng">
            <a:solidFill>
              <a:srgbClr val="BFBFC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3"/>
          <p:cNvSpPr txBox="1">
            <a:spLocks noGrp="1"/>
          </p:cNvSpPr>
          <p:nvPr>
            <p:ph type="title"/>
          </p:nvPr>
        </p:nvSpPr>
        <p:spPr>
          <a:xfrm>
            <a:off x="311700" y="2246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FOCUS AREA 2: COMMUNICATION</a:t>
            </a:r>
            <a:endParaRPr sz="3600" b="1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33" name="Google Shape;133;p23"/>
          <p:cNvSpPr txBox="1">
            <a:spLocks noGrp="1"/>
          </p:cNvSpPr>
          <p:nvPr>
            <p:ph type="body" idx="1"/>
          </p:nvPr>
        </p:nvSpPr>
        <p:spPr>
          <a:xfrm>
            <a:off x="204764" y="1213121"/>
            <a:ext cx="5472000" cy="32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90000"/>
              </a:lnSpc>
              <a:buClr>
                <a:srgbClr val="ED7D31"/>
              </a:buClr>
            </a:pPr>
            <a:r>
              <a:rPr lang="en" dirty="0">
                <a:solidFill>
                  <a:srgbClr val="ED7D31"/>
                </a:solidFill>
                <a:latin typeface="Montserrat"/>
                <a:ea typeface="Montserrat"/>
                <a:cs typeface="Montserrat"/>
                <a:sym typeface="Montserrat"/>
              </a:rPr>
              <a:t>2040 Leadership</a:t>
            </a:r>
            <a:endParaRPr dirty="0">
              <a:solidFill>
                <a:srgbClr val="ED7D3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ED7D31"/>
                </a:solidFill>
                <a:latin typeface="Montserrat"/>
                <a:ea typeface="Montserrat"/>
                <a:cs typeface="Montserrat"/>
                <a:sym typeface="Montserrat"/>
              </a:rPr>
              <a:t>Program</a:t>
            </a:r>
            <a:endParaRPr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D7D3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>
              <a:lnSpc>
                <a:spcPct val="90000"/>
              </a:lnSpc>
              <a:buClr>
                <a:srgbClr val="219C8D"/>
              </a:buClr>
            </a:pPr>
            <a:r>
              <a:rPr lang="en" dirty="0">
                <a:solidFill>
                  <a:srgbClr val="219C8D"/>
                </a:solidFill>
                <a:latin typeface="Montserrat"/>
                <a:ea typeface="Montserrat"/>
                <a:cs typeface="Montserrat"/>
                <a:sym typeface="Montserrat"/>
              </a:rPr>
              <a:t>Language &amp; </a:t>
            </a:r>
            <a:endParaRPr dirty="0">
              <a:solidFill>
                <a:srgbClr val="219C8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219C8D"/>
                </a:solidFill>
                <a:latin typeface="Montserrat"/>
                <a:ea typeface="Montserrat"/>
                <a:cs typeface="Montserrat"/>
                <a:sym typeface="Montserrat"/>
              </a:rPr>
              <a:t>Friendship Meals</a:t>
            </a:r>
            <a:endParaRPr dirty="0">
              <a:solidFill>
                <a:srgbClr val="219C8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4" name="Google Shape;134;p23"/>
          <p:cNvSpPr txBox="1"/>
          <p:nvPr/>
        </p:nvSpPr>
        <p:spPr>
          <a:xfrm>
            <a:off x="6354696" y="4348613"/>
            <a:ext cx="2492972" cy="334737"/>
          </a:xfrm>
          <a:prstGeom prst="rect">
            <a:avLst/>
          </a:prstGeom>
          <a:solidFill>
            <a:srgbClr val="BFBF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LANGUAGE AND FRIENDSHIP MEALS</a:t>
            </a:r>
            <a:endParaRPr dirty="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24"/>
          <p:cNvPicPr preferRelativeResize="0"/>
          <p:nvPr/>
        </p:nvPicPr>
        <p:blipFill rotWithShape="1">
          <a:blip r:embed="rId3">
            <a:alphaModFix/>
          </a:blip>
          <a:srcRect l="9" r="19"/>
          <a:stretch/>
        </p:blipFill>
        <p:spPr>
          <a:xfrm>
            <a:off x="1143" y="0"/>
            <a:ext cx="914171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4"/>
          <p:cNvSpPr txBox="1">
            <a:spLocks noGrp="1"/>
          </p:cNvSpPr>
          <p:nvPr>
            <p:ph type="title"/>
          </p:nvPr>
        </p:nvSpPr>
        <p:spPr>
          <a:xfrm>
            <a:off x="311700" y="2246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FOCUS AREA 3: INCLUSION</a:t>
            </a:r>
            <a:endParaRPr sz="3600" b="1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41" name="Google Shape;141;p24"/>
          <p:cNvSpPr txBox="1">
            <a:spLocks noGrp="1"/>
          </p:cNvSpPr>
          <p:nvPr>
            <p:ph type="body" idx="1"/>
          </p:nvPr>
        </p:nvSpPr>
        <p:spPr>
          <a:xfrm>
            <a:off x="235500" y="932150"/>
            <a:ext cx="6631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508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600" i="1" dirty="0">
                <a:solidFill>
                  <a:srgbClr val="F08D4F"/>
                </a:solidFill>
              </a:rPr>
              <a:t>Goal Co-Captains: Toby Spanier and Pablo Obregon</a:t>
            </a:r>
            <a:endParaRPr b="1" dirty="0">
              <a:solidFill>
                <a:srgbClr val="665F2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>
              <a:lnSpc>
                <a:spcPct val="100000"/>
              </a:lnSpc>
              <a:spcBef>
                <a:spcPts val="1000"/>
              </a:spcBef>
              <a:buClr>
                <a:srgbClr val="FFC000"/>
              </a:buClr>
            </a:pPr>
            <a:r>
              <a:rPr lang="en" dirty="0">
                <a:solidFill>
                  <a:srgbClr val="665F27"/>
                </a:solidFill>
                <a:latin typeface="Montserrat"/>
                <a:ea typeface="Montserrat"/>
                <a:cs typeface="Montserrat"/>
                <a:sym typeface="Montserrat"/>
              </a:rPr>
              <a:t>Educate the Willmar Lakes Area community about its diverse cultures</a:t>
            </a:r>
            <a:endParaRPr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>
              <a:lnSpc>
                <a:spcPct val="100000"/>
              </a:lnSpc>
              <a:spcBef>
                <a:spcPts val="1000"/>
              </a:spcBef>
              <a:buClr>
                <a:srgbClr val="FFC000"/>
              </a:buClr>
            </a:pPr>
            <a:r>
              <a:rPr lang="en" dirty="0">
                <a:solidFill>
                  <a:srgbClr val="665F27"/>
                </a:solidFill>
                <a:latin typeface="Montserrat"/>
                <a:ea typeface="Montserrat"/>
                <a:cs typeface="Montserrat"/>
                <a:sym typeface="Montserrat"/>
              </a:rPr>
              <a:t>Create a space for conversation</a:t>
            </a:r>
            <a:endParaRPr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>
              <a:lnSpc>
                <a:spcPct val="100000"/>
              </a:lnSpc>
              <a:spcBef>
                <a:spcPts val="1000"/>
              </a:spcBef>
              <a:buClr>
                <a:srgbClr val="FFC000"/>
              </a:buClr>
            </a:pPr>
            <a:r>
              <a:rPr lang="en" dirty="0">
                <a:solidFill>
                  <a:srgbClr val="665F27"/>
                </a:solidFill>
                <a:latin typeface="Montserrat"/>
                <a:ea typeface="Montserrat"/>
                <a:cs typeface="Montserrat"/>
                <a:sym typeface="Montserrat"/>
              </a:rPr>
              <a:t>Plan events welcoming to all Willmar Lakes Area community members</a:t>
            </a:r>
            <a:endParaRPr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>
              <a:lnSpc>
                <a:spcPct val="100000"/>
              </a:lnSpc>
              <a:spcBef>
                <a:spcPts val="1000"/>
              </a:spcBef>
              <a:buClr>
                <a:srgbClr val="FFC000"/>
              </a:buClr>
            </a:pPr>
            <a:r>
              <a:rPr lang="en" dirty="0">
                <a:solidFill>
                  <a:srgbClr val="665F27"/>
                </a:solidFill>
                <a:latin typeface="Montserrat"/>
                <a:ea typeface="Montserrat"/>
                <a:cs typeface="Montserrat"/>
                <a:sym typeface="Montserrat"/>
              </a:rPr>
              <a:t>Establish resources for new community members</a:t>
            </a:r>
            <a:endParaRPr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42" name="Google Shape;142;p24"/>
          <p:cNvPicPr preferRelativeResize="0"/>
          <p:nvPr/>
        </p:nvPicPr>
        <p:blipFill rotWithShape="1">
          <a:blip r:embed="rId4">
            <a:alphaModFix/>
          </a:blip>
          <a:srcRect t="6761" b="15964"/>
          <a:stretch/>
        </p:blipFill>
        <p:spPr>
          <a:xfrm>
            <a:off x="7069569" y="1189812"/>
            <a:ext cx="1762734" cy="1762737"/>
          </a:xfrm>
          <a:prstGeom prst="rect">
            <a:avLst/>
          </a:prstGeom>
          <a:noFill/>
          <a:ln w="28575" cap="flat" cmpd="sng">
            <a:solidFill>
              <a:srgbClr val="BFBFC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3" name="Google Shape;143;p24" descr="A person wearing glasses and looking at the camera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69516" y="2952562"/>
            <a:ext cx="1762735" cy="1762735"/>
          </a:xfrm>
          <a:prstGeom prst="rect">
            <a:avLst/>
          </a:prstGeom>
          <a:noFill/>
          <a:ln w="28575" cap="flat" cmpd="sng">
            <a:solidFill>
              <a:srgbClr val="BFBFC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44" name="Google Shape;144;p24"/>
          <p:cNvSpPr txBox="1"/>
          <p:nvPr/>
        </p:nvSpPr>
        <p:spPr>
          <a:xfrm>
            <a:off x="7069462" y="2674044"/>
            <a:ext cx="1052561" cy="277831"/>
          </a:xfrm>
          <a:prstGeom prst="rect">
            <a:avLst/>
          </a:prstGeom>
          <a:solidFill>
            <a:srgbClr val="BFBFC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0" u="none" strike="noStrike" cap="none" dirty="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T</a:t>
            </a:r>
            <a:r>
              <a:rPr lang="en" sz="1200" dirty="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OBY</a:t>
            </a:r>
            <a:r>
              <a:rPr lang="en" sz="1200" i="0" u="none" strike="noStrike" cap="none" dirty="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 </a:t>
            </a:r>
            <a:r>
              <a:rPr lang="en" sz="1200" dirty="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SPANIER</a:t>
            </a:r>
            <a:endParaRPr sz="1200" dirty="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45" name="Google Shape;145;p24"/>
          <p:cNvSpPr txBox="1"/>
          <p:nvPr/>
        </p:nvSpPr>
        <p:spPr>
          <a:xfrm>
            <a:off x="7069374" y="4436107"/>
            <a:ext cx="1152541" cy="279118"/>
          </a:xfrm>
          <a:prstGeom prst="rect">
            <a:avLst/>
          </a:prstGeom>
          <a:solidFill>
            <a:srgbClr val="BFBFC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0" u="none" strike="noStrike" cap="none" dirty="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P</a:t>
            </a:r>
            <a:r>
              <a:rPr lang="en" sz="1200" dirty="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ABLO OBREGON</a:t>
            </a:r>
            <a:endParaRPr sz="1200" dirty="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25"/>
          <p:cNvPicPr preferRelativeResize="0"/>
          <p:nvPr/>
        </p:nvPicPr>
        <p:blipFill rotWithShape="1">
          <a:blip r:embed="rId3">
            <a:alphaModFix/>
          </a:blip>
          <a:srcRect l="9" r="19"/>
          <a:stretch/>
        </p:blipFill>
        <p:spPr>
          <a:xfrm>
            <a:off x="1143" y="0"/>
            <a:ext cx="914171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5"/>
          <p:cNvSpPr txBox="1">
            <a:spLocks noGrp="1"/>
          </p:cNvSpPr>
          <p:nvPr>
            <p:ph type="title"/>
          </p:nvPr>
        </p:nvSpPr>
        <p:spPr>
          <a:xfrm>
            <a:off x="311700" y="2246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FOCUS AREA 3: INCLUSION</a:t>
            </a:r>
            <a:endParaRPr sz="3600" b="1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52" name="Google Shape;152;p25"/>
          <p:cNvSpPr txBox="1">
            <a:spLocks noGrp="1"/>
          </p:cNvSpPr>
          <p:nvPr>
            <p:ph type="body" idx="1"/>
          </p:nvPr>
        </p:nvSpPr>
        <p:spPr>
          <a:xfrm>
            <a:off x="311700" y="1008350"/>
            <a:ext cx="5472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70000"/>
              </a:lnSpc>
              <a:spcBef>
                <a:spcPts val="1000"/>
              </a:spcBef>
              <a:buClr>
                <a:srgbClr val="ED7D31"/>
              </a:buClr>
            </a:pPr>
            <a:r>
              <a:rPr lang="en" dirty="0">
                <a:solidFill>
                  <a:srgbClr val="665F27"/>
                </a:solidFill>
                <a:latin typeface="Montserrat"/>
                <a:ea typeface="Montserrat"/>
                <a:cs typeface="Montserrat"/>
                <a:sym typeface="Montserrat"/>
              </a:rPr>
              <a:t>Rural Refugee Project</a:t>
            </a:r>
            <a:endParaRPr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>
              <a:lnSpc>
                <a:spcPct val="70000"/>
              </a:lnSpc>
              <a:spcBef>
                <a:spcPts val="1000"/>
              </a:spcBef>
              <a:buClr>
                <a:srgbClr val="ED7D31"/>
              </a:buClr>
            </a:pPr>
            <a:r>
              <a:rPr lang="en" dirty="0">
                <a:solidFill>
                  <a:srgbClr val="665F27"/>
                </a:solidFill>
                <a:latin typeface="Montserrat"/>
                <a:ea typeface="Montserrat"/>
                <a:cs typeface="Montserrat"/>
                <a:sym typeface="Montserrat"/>
              </a:rPr>
              <a:t>Beautification Committee Grant</a:t>
            </a:r>
            <a:endParaRPr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>
              <a:lnSpc>
                <a:spcPct val="70000"/>
              </a:lnSpc>
              <a:spcBef>
                <a:spcPts val="1000"/>
              </a:spcBef>
              <a:buClr>
                <a:srgbClr val="ED7D31"/>
              </a:buClr>
            </a:pPr>
            <a:r>
              <a:rPr lang="en" dirty="0">
                <a:solidFill>
                  <a:srgbClr val="665F27"/>
                </a:solidFill>
                <a:latin typeface="Montserrat"/>
                <a:ea typeface="Montserrat"/>
                <a:cs typeface="Montserrat"/>
                <a:sym typeface="Montserrat"/>
              </a:rPr>
              <a:t>Rialto Revisited Project</a:t>
            </a:r>
            <a:endParaRPr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>
              <a:lnSpc>
                <a:spcPct val="70000"/>
              </a:lnSpc>
              <a:spcBef>
                <a:spcPts val="1000"/>
              </a:spcBef>
              <a:buClr>
                <a:srgbClr val="ED7D31"/>
              </a:buClr>
            </a:pPr>
            <a:r>
              <a:rPr lang="en" dirty="0">
                <a:solidFill>
                  <a:srgbClr val="665F27"/>
                </a:solidFill>
                <a:latin typeface="Montserrat"/>
                <a:ea typeface="Montserrat"/>
                <a:cs typeface="Montserrat"/>
                <a:sym typeface="Montserrat"/>
              </a:rPr>
              <a:t>Sharing Our Immigration Stories</a:t>
            </a:r>
            <a:endParaRPr dirty="0">
              <a:solidFill>
                <a:srgbClr val="665F2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>
              <a:lnSpc>
                <a:spcPct val="70000"/>
              </a:lnSpc>
              <a:spcBef>
                <a:spcPts val="1000"/>
              </a:spcBef>
              <a:buClr>
                <a:srgbClr val="ED7D31"/>
              </a:buClr>
            </a:pPr>
            <a:r>
              <a:rPr lang="en" dirty="0">
                <a:solidFill>
                  <a:srgbClr val="665F27"/>
                </a:solidFill>
                <a:latin typeface="Montserrat"/>
                <a:ea typeface="Montserrat"/>
                <a:cs typeface="Montserrat"/>
                <a:sym typeface="Montserrat"/>
              </a:rPr>
              <a:t>Movies in the Park</a:t>
            </a:r>
            <a:endParaRPr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>
              <a:lnSpc>
                <a:spcPct val="70000"/>
              </a:lnSpc>
              <a:spcBef>
                <a:spcPts val="1000"/>
              </a:spcBef>
              <a:buClr>
                <a:srgbClr val="ED7D31"/>
              </a:buClr>
            </a:pPr>
            <a:r>
              <a:rPr lang="en" dirty="0">
                <a:solidFill>
                  <a:srgbClr val="665F27"/>
                </a:solidFill>
                <a:latin typeface="Montserrat"/>
                <a:ea typeface="Montserrat"/>
                <a:cs typeface="Montserrat"/>
                <a:sym typeface="Montserrat"/>
              </a:rPr>
              <a:t>Visibility Mural Series</a:t>
            </a:r>
            <a:endParaRPr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>
              <a:lnSpc>
                <a:spcPct val="70000"/>
              </a:lnSpc>
              <a:spcBef>
                <a:spcPts val="1000"/>
              </a:spcBef>
              <a:buClr>
                <a:srgbClr val="ED7D31"/>
              </a:buClr>
            </a:pPr>
            <a:r>
              <a:rPr lang="en" dirty="0">
                <a:solidFill>
                  <a:srgbClr val="665F27"/>
                </a:solidFill>
                <a:latin typeface="Montserrat"/>
                <a:ea typeface="Montserrat"/>
                <a:cs typeface="Montserrat"/>
                <a:sym typeface="Montserrat"/>
              </a:rPr>
              <a:t>Cinema Film Series</a:t>
            </a:r>
            <a:endParaRPr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>
              <a:lnSpc>
                <a:spcPct val="70000"/>
              </a:lnSpc>
              <a:spcBef>
                <a:spcPts val="1000"/>
              </a:spcBef>
              <a:buClr>
                <a:srgbClr val="ED7D31"/>
              </a:buClr>
            </a:pPr>
            <a:r>
              <a:rPr lang="en" dirty="0">
                <a:solidFill>
                  <a:srgbClr val="665F27"/>
                </a:solidFill>
                <a:latin typeface="Montserrat"/>
                <a:ea typeface="Montserrat"/>
                <a:cs typeface="Montserrat"/>
                <a:sym typeface="Montserrat"/>
              </a:rPr>
              <a:t>Resident Engagement</a:t>
            </a:r>
            <a:endParaRPr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3" name="Google Shape;153;p25"/>
          <p:cNvSpPr txBox="1"/>
          <p:nvPr/>
        </p:nvSpPr>
        <p:spPr>
          <a:xfrm>
            <a:off x="6892578" y="4424750"/>
            <a:ext cx="1884122" cy="330750"/>
          </a:xfrm>
          <a:prstGeom prst="rect">
            <a:avLst/>
          </a:prstGeom>
          <a:solidFill>
            <a:srgbClr val="BFBF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RURAL REFUGEE PROJECT</a:t>
            </a:r>
            <a:endParaRPr dirty="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54" name="Google Shape;154;p25"/>
          <p:cNvSpPr txBox="1"/>
          <p:nvPr/>
        </p:nvSpPr>
        <p:spPr>
          <a:xfrm>
            <a:off x="5633250" y="2571750"/>
            <a:ext cx="1634100" cy="278150"/>
          </a:xfrm>
          <a:prstGeom prst="rect">
            <a:avLst/>
          </a:prstGeom>
          <a:solidFill>
            <a:srgbClr val="BFBF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MOVIES IN THE PARK</a:t>
            </a:r>
            <a:endParaRPr dirty="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6"/>
          <p:cNvSpPr txBox="1">
            <a:spLocks noGrp="1"/>
          </p:cNvSpPr>
          <p:nvPr>
            <p:ph type="title"/>
          </p:nvPr>
        </p:nvSpPr>
        <p:spPr>
          <a:xfrm>
            <a:off x="311700" y="2246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FOCUS AREA 4: ENGAGEMENT</a:t>
            </a:r>
            <a:endParaRPr sz="3600" b="1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61" name="Google Shape;161;p26"/>
          <p:cNvSpPr txBox="1">
            <a:spLocks noGrp="1"/>
          </p:cNvSpPr>
          <p:nvPr>
            <p:ph type="body" idx="1"/>
          </p:nvPr>
        </p:nvSpPr>
        <p:spPr>
          <a:xfrm>
            <a:off x="235500" y="932150"/>
            <a:ext cx="52821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508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600" i="1" dirty="0">
                <a:solidFill>
                  <a:srgbClr val="F08D4F"/>
                </a:solidFill>
                <a:latin typeface="Montserrat"/>
                <a:ea typeface="Montserrat"/>
                <a:cs typeface="Montserrat"/>
                <a:sym typeface="Montserrat"/>
              </a:rPr>
              <a:t>Goal Captain: John Harren</a:t>
            </a:r>
            <a:endParaRPr sz="1600" i="1" dirty="0">
              <a:solidFill>
                <a:srgbClr val="F08D4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508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600" i="1" dirty="0">
              <a:solidFill>
                <a:srgbClr val="F08D4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rgbClr val="219C8D"/>
              </a:buClr>
            </a:pPr>
            <a:r>
              <a:rPr lang="en" dirty="0">
                <a:solidFill>
                  <a:srgbClr val="219C8D"/>
                </a:solidFill>
                <a:latin typeface="Montserrat"/>
                <a:ea typeface="Montserrat"/>
                <a:cs typeface="Montserrat"/>
                <a:sym typeface="Montserrat"/>
              </a:rPr>
              <a:t>Engage emerging leaders, youth as leaders and marginalized voices</a:t>
            </a:r>
            <a:endParaRPr dirty="0">
              <a:solidFill>
                <a:srgbClr val="219C8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rgbClr val="219C8D"/>
              </a:buClr>
            </a:pPr>
            <a:r>
              <a:rPr lang="en" dirty="0">
                <a:solidFill>
                  <a:srgbClr val="219C8D"/>
                </a:solidFill>
                <a:latin typeface="Montserrat"/>
                <a:ea typeface="Montserrat"/>
                <a:cs typeface="Montserrat"/>
                <a:sym typeface="Montserrat"/>
              </a:rPr>
              <a:t>Convene regional leaders to maximize resources</a:t>
            </a:r>
            <a:endParaRPr dirty="0">
              <a:solidFill>
                <a:srgbClr val="219C8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rgbClr val="219C8D"/>
              </a:buClr>
            </a:pPr>
            <a:r>
              <a:rPr lang="en" dirty="0">
                <a:solidFill>
                  <a:srgbClr val="219C8D"/>
                </a:solidFill>
                <a:latin typeface="Montserrat"/>
                <a:ea typeface="Montserrat"/>
                <a:cs typeface="Montserrat"/>
                <a:sym typeface="Montserrat"/>
              </a:rPr>
              <a:t>Empower community members to </a:t>
            </a:r>
            <a:endParaRPr dirty="0">
              <a:solidFill>
                <a:srgbClr val="219C8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>
              <a:lnSpc>
                <a:spcPct val="90000"/>
              </a:lnSpc>
              <a:spcBef>
                <a:spcPts val="1000"/>
              </a:spcBef>
              <a:buNone/>
            </a:pPr>
            <a:r>
              <a:rPr lang="en" dirty="0">
                <a:solidFill>
                  <a:srgbClr val="219C8D"/>
                </a:solidFill>
                <a:latin typeface="Montserrat"/>
                <a:ea typeface="Montserrat"/>
                <a:cs typeface="Montserrat"/>
                <a:sym typeface="Montserrat"/>
              </a:rPr>
              <a:t>work together</a:t>
            </a:r>
            <a:endParaRPr dirty="0">
              <a:solidFill>
                <a:srgbClr val="219C8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62" name="Google Shape;162;p26" descr="A person wearing a suit and ti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13953" t="9123" r="8999"/>
          <a:stretch/>
        </p:blipFill>
        <p:spPr>
          <a:xfrm>
            <a:off x="5707500" y="1164025"/>
            <a:ext cx="3124800" cy="2764265"/>
          </a:xfrm>
          <a:prstGeom prst="rect">
            <a:avLst/>
          </a:prstGeom>
          <a:noFill/>
          <a:ln w="28575" cap="flat" cmpd="sng">
            <a:solidFill>
              <a:srgbClr val="BFBFC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27"/>
          <p:cNvPicPr preferRelativeResize="0"/>
          <p:nvPr/>
        </p:nvPicPr>
        <p:blipFill rotWithShape="1">
          <a:blip r:embed="rId3">
            <a:alphaModFix/>
          </a:blip>
          <a:srcRect l="9" r="19"/>
          <a:stretch/>
        </p:blipFill>
        <p:spPr>
          <a:xfrm>
            <a:off x="1143" y="0"/>
            <a:ext cx="914171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7"/>
          <p:cNvSpPr txBox="1">
            <a:spLocks noGrp="1"/>
          </p:cNvSpPr>
          <p:nvPr>
            <p:ph type="title"/>
          </p:nvPr>
        </p:nvSpPr>
        <p:spPr>
          <a:xfrm>
            <a:off x="311700" y="2246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FOCUS AREA 4: ENGAGEMENT</a:t>
            </a:r>
            <a:endParaRPr sz="3600" b="1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69" name="Google Shape;169;p27"/>
          <p:cNvSpPr txBox="1">
            <a:spLocks noGrp="1"/>
          </p:cNvSpPr>
          <p:nvPr>
            <p:ph type="body" idx="1"/>
          </p:nvPr>
        </p:nvSpPr>
        <p:spPr>
          <a:xfrm>
            <a:off x="235500" y="1192475"/>
            <a:ext cx="5472000" cy="31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61950" indent="-285750">
              <a:lnSpc>
                <a:spcPct val="90000"/>
              </a:lnSpc>
              <a:spcBef>
                <a:spcPts val="1000"/>
              </a:spcBef>
              <a:buClr>
                <a:srgbClr val="ED7D31"/>
              </a:buClr>
              <a:buSzPts val="2400"/>
            </a:pPr>
            <a:r>
              <a:rPr lang="en" dirty="0">
                <a:solidFill>
                  <a:srgbClr val="219C8D"/>
                </a:solidFill>
                <a:latin typeface="Montserrat"/>
                <a:ea typeface="Montserrat"/>
                <a:cs typeface="Montserrat"/>
                <a:sym typeface="Montserrat"/>
              </a:rPr>
              <a:t>13 Ways to Kill Your Community</a:t>
            </a:r>
            <a:endParaRPr dirty="0">
              <a:solidFill>
                <a:srgbClr val="219C8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61950" indent="-285750">
              <a:lnSpc>
                <a:spcPct val="90000"/>
              </a:lnSpc>
              <a:spcBef>
                <a:spcPts val="1000"/>
              </a:spcBef>
              <a:buClr>
                <a:srgbClr val="ED7D31"/>
              </a:buClr>
              <a:buSzPts val="2400"/>
            </a:pPr>
            <a:r>
              <a:rPr lang="en" dirty="0">
                <a:solidFill>
                  <a:srgbClr val="219C8D"/>
                </a:solidFill>
                <a:latin typeface="Montserrat"/>
                <a:ea typeface="Montserrat"/>
                <a:cs typeface="Montserrat"/>
                <a:sym typeface="Montserrat"/>
              </a:rPr>
              <a:t>Train Your Trainer</a:t>
            </a:r>
            <a:endParaRPr dirty="0">
              <a:solidFill>
                <a:srgbClr val="219C8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61950" indent="-285750">
              <a:lnSpc>
                <a:spcPct val="90000"/>
              </a:lnSpc>
              <a:spcBef>
                <a:spcPts val="1000"/>
              </a:spcBef>
              <a:buClr>
                <a:srgbClr val="ED7D31"/>
              </a:buClr>
              <a:buSzPts val="2400"/>
            </a:pPr>
            <a:r>
              <a:rPr lang="en" dirty="0">
                <a:solidFill>
                  <a:srgbClr val="219C8D"/>
                </a:solidFill>
                <a:latin typeface="Montserrat"/>
                <a:ea typeface="Montserrat"/>
                <a:cs typeface="Montserrat"/>
                <a:sym typeface="Montserrat"/>
              </a:rPr>
              <a:t>Youth in the Government</a:t>
            </a:r>
            <a:endParaRPr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0" name="Google Shape;170;p27"/>
          <p:cNvSpPr txBox="1"/>
          <p:nvPr/>
        </p:nvSpPr>
        <p:spPr>
          <a:xfrm>
            <a:off x="6723528" y="4393947"/>
            <a:ext cx="2053222" cy="299441"/>
          </a:xfrm>
          <a:prstGeom prst="rect">
            <a:avLst/>
          </a:prstGeom>
          <a:solidFill>
            <a:srgbClr val="BFBF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YOUTH IN THE GOVERNMENT</a:t>
            </a:r>
            <a:endParaRPr dirty="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71" name="Google Shape;171;p27"/>
          <p:cNvSpPr txBox="1"/>
          <p:nvPr/>
        </p:nvSpPr>
        <p:spPr>
          <a:xfrm>
            <a:off x="5120949" y="2474259"/>
            <a:ext cx="1602579" cy="299441"/>
          </a:xfrm>
          <a:prstGeom prst="rect">
            <a:avLst/>
          </a:prstGeom>
          <a:solidFill>
            <a:srgbClr val="BFBF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TRAIN YOUR TRAINER</a:t>
            </a:r>
            <a:endParaRPr dirty="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28"/>
          <p:cNvPicPr preferRelativeResize="0"/>
          <p:nvPr/>
        </p:nvPicPr>
        <p:blipFill rotWithShape="1">
          <a:blip r:embed="rId3">
            <a:alphaModFix/>
          </a:blip>
          <a:srcRect l="9" r="19"/>
          <a:stretch/>
        </p:blipFill>
        <p:spPr>
          <a:xfrm>
            <a:off x="1143" y="0"/>
            <a:ext cx="914171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8"/>
          <p:cNvSpPr txBox="1">
            <a:spLocks noGrp="1"/>
          </p:cNvSpPr>
          <p:nvPr>
            <p:ph type="title"/>
          </p:nvPr>
        </p:nvSpPr>
        <p:spPr>
          <a:xfrm>
            <a:off x="311700" y="2246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IDEA WORKS</a:t>
            </a:r>
            <a:endParaRPr sz="3600" b="1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78" name="Google Shape;178;p28"/>
          <p:cNvSpPr txBox="1">
            <a:spLocks noGrp="1"/>
          </p:cNvSpPr>
          <p:nvPr>
            <p:ph type="body" idx="1"/>
          </p:nvPr>
        </p:nvSpPr>
        <p:spPr>
          <a:xfrm>
            <a:off x="311700" y="1008350"/>
            <a:ext cx="5967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665F27"/>
                </a:solidFill>
                <a:latin typeface="Montserrat"/>
                <a:ea typeface="Montserrat"/>
                <a:cs typeface="Montserrat"/>
                <a:sym typeface="Montserrat"/>
              </a:rPr>
              <a:t>This event brought together community members who collaborated on how to implement ideas through resources, tools and funds. </a:t>
            </a:r>
            <a:endParaRPr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665F2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665F27"/>
                </a:solidFill>
                <a:latin typeface="Montserrat"/>
                <a:ea typeface="Montserrat"/>
                <a:cs typeface="Montserrat"/>
                <a:sym typeface="Montserrat"/>
              </a:rPr>
              <a:t>Projects funded from 2019 event:</a:t>
            </a:r>
            <a:endParaRPr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23850" indent="-285750">
              <a:lnSpc>
                <a:spcPct val="100000"/>
              </a:lnSpc>
              <a:buClr>
                <a:srgbClr val="665F27"/>
              </a:buClr>
            </a:pPr>
            <a:r>
              <a:rPr lang="en" dirty="0">
                <a:solidFill>
                  <a:srgbClr val="665F27"/>
                </a:solidFill>
                <a:latin typeface="Montserrat"/>
                <a:ea typeface="Montserrat"/>
                <a:cs typeface="Montserrat"/>
                <a:sym typeface="Montserrat"/>
              </a:rPr>
              <a:t>Language and Friendship Meals</a:t>
            </a:r>
            <a:endParaRPr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23850" indent="-285750">
              <a:lnSpc>
                <a:spcPct val="100000"/>
              </a:lnSpc>
              <a:buClr>
                <a:srgbClr val="665F27"/>
              </a:buClr>
            </a:pPr>
            <a:r>
              <a:rPr lang="en" dirty="0">
                <a:solidFill>
                  <a:srgbClr val="665F27"/>
                </a:solidFill>
                <a:latin typeface="Montserrat"/>
                <a:ea typeface="Montserrat"/>
                <a:cs typeface="Montserrat"/>
                <a:sym typeface="Montserrat"/>
              </a:rPr>
              <a:t>Garden Box Program</a:t>
            </a:r>
            <a:endParaRPr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F08D4F"/>
                </a:solidFill>
                <a:latin typeface="Montserrat"/>
                <a:ea typeface="Montserrat"/>
                <a:cs typeface="Montserrat"/>
                <a:sym typeface="Montserrat"/>
              </a:rPr>
              <a:t>Save the date for 2020 event in this Spring!</a:t>
            </a:r>
            <a:endParaRPr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79" name="Google Shape;179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90909" y="932150"/>
            <a:ext cx="2279494" cy="3416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29"/>
          <p:cNvPicPr preferRelativeResize="0"/>
          <p:nvPr/>
        </p:nvPicPr>
        <p:blipFill rotWithShape="1">
          <a:blip r:embed="rId3">
            <a:alphaModFix/>
          </a:blip>
          <a:srcRect l="9" r="19"/>
          <a:stretch/>
        </p:blipFill>
        <p:spPr>
          <a:xfrm>
            <a:off x="1143" y="0"/>
            <a:ext cx="914171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9"/>
          <p:cNvSpPr txBox="1">
            <a:spLocks noGrp="1"/>
          </p:cNvSpPr>
          <p:nvPr>
            <p:ph type="title"/>
          </p:nvPr>
        </p:nvSpPr>
        <p:spPr>
          <a:xfrm>
            <a:off x="311700" y="2246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BOUNCE BACK PROJECT</a:t>
            </a:r>
            <a:endParaRPr sz="3600" b="1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86" name="Google Shape;186;p29"/>
          <p:cNvSpPr txBox="1">
            <a:spLocks noGrp="1"/>
          </p:cNvSpPr>
          <p:nvPr>
            <p:ph type="body" idx="1"/>
          </p:nvPr>
        </p:nvSpPr>
        <p:spPr>
          <a:xfrm>
            <a:off x="235500" y="932150"/>
            <a:ext cx="6631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508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600" i="1" dirty="0">
                <a:solidFill>
                  <a:srgbClr val="F08D4F"/>
                </a:solidFill>
                <a:latin typeface="Montserrat" panose="00000500000000000000" pitchFamily="50" charset="0"/>
              </a:rPr>
              <a:t>Project Leaders: Health &amp; Wellness Committee</a:t>
            </a:r>
            <a:endParaRPr b="1" dirty="0">
              <a:solidFill>
                <a:srgbClr val="665F27"/>
              </a:solidFill>
              <a:latin typeface="Montserrat" panose="00000500000000000000" pitchFamily="50" charset="0"/>
              <a:ea typeface="Montserrat"/>
              <a:cs typeface="Montserrat"/>
              <a:sym typeface="Montserrat"/>
            </a:endParaRPr>
          </a:p>
          <a:p>
            <a:pPr>
              <a:lnSpc>
                <a:spcPct val="100000"/>
              </a:lnSpc>
              <a:spcBef>
                <a:spcPts val="1000"/>
              </a:spcBef>
              <a:buClr>
                <a:srgbClr val="FFC000"/>
              </a:buClr>
            </a:pPr>
            <a:r>
              <a:rPr lang="en" dirty="0">
                <a:solidFill>
                  <a:srgbClr val="665F27"/>
                </a:solidFill>
                <a:latin typeface="Montserrat"/>
                <a:ea typeface="Montserrat"/>
                <a:cs typeface="Montserrat"/>
                <a:sym typeface="Montserrat"/>
              </a:rPr>
              <a:t>Three mental health tools to be shared</a:t>
            </a:r>
            <a:endParaRPr dirty="0">
              <a:solidFill>
                <a:srgbClr val="665F2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5F27"/>
              </a:buClr>
              <a:buSzPts val="2400"/>
              <a:buFont typeface="Montserrat"/>
              <a:buNone/>
            </a:pPr>
            <a:r>
              <a:rPr lang="en" dirty="0">
                <a:solidFill>
                  <a:srgbClr val="665F27"/>
                </a:solidFill>
                <a:latin typeface="Montserrat"/>
                <a:ea typeface="Montserrat"/>
                <a:cs typeface="Montserrat"/>
                <a:sym typeface="Montserrat"/>
              </a:rPr>
              <a:t>Gratitude</a:t>
            </a:r>
            <a:endParaRPr dirty="0">
              <a:solidFill>
                <a:srgbClr val="665F2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5F27"/>
              </a:buClr>
              <a:buSzPts val="2400"/>
              <a:buFont typeface="Montserrat"/>
              <a:buNone/>
            </a:pPr>
            <a:r>
              <a:rPr lang="en" dirty="0">
                <a:solidFill>
                  <a:srgbClr val="665F27"/>
                </a:solidFill>
                <a:latin typeface="Montserrat"/>
                <a:ea typeface="Montserrat"/>
                <a:cs typeface="Montserrat"/>
                <a:sym typeface="Montserrat"/>
              </a:rPr>
              <a:t>Three Good Things</a:t>
            </a:r>
            <a:endParaRPr dirty="0">
              <a:solidFill>
                <a:srgbClr val="665F2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5F27"/>
              </a:buClr>
              <a:buSzPts val="2400"/>
              <a:buFont typeface="Montserrat"/>
              <a:buNone/>
            </a:pPr>
            <a:r>
              <a:rPr lang="en" dirty="0">
                <a:solidFill>
                  <a:srgbClr val="665F27"/>
                </a:solidFill>
                <a:latin typeface="Montserrat"/>
                <a:ea typeface="Montserrat"/>
                <a:cs typeface="Montserrat"/>
                <a:sym typeface="Montserrat"/>
              </a:rPr>
              <a:t>Random Acts of Kindness</a:t>
            </a:r>
            <a:endParaRPr dirty="0">
              <a:solidFill>
                <a:srgbClr val="665F2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>
              <a:lnSpc>
                <a:spcPct val="100000"/>
              </a:lnSpc>
              <a:spcBef>
                <a:spcPts val="1000"/>
              </a:spcBef>
              <a:buClr>
                <a:srgbClr val="FFC000"/>
              </a:buClr>
            </a:pPr>
            <a:r>
              <a:rPr lang="en" dirty="0">
                <a:solidFill>
                  <a:srgbClr val="665F27"/>
                </a:solidFill>
                <a:latin typeface="Montserrat"/>
                <a:ea typeface="Montserrat"/>
                <a:cs typeface="Montserrat"/>
                <a:sym typeface="Montserrat"/>
              </a:rPr>
              <a:t>Rollout to businesses and service groups</a:t>
            </a:r>
            <a:endParaRPr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>
              <a:lnSpc>
                <a:spcPct val="100000"/>
              </a:lnSpc>
              <a:spcBef>
                <a:spcPts val="1000"/>
              </a:spcBef>
              <a:buClr>
                <a:srgbClr val="FFC000"/>
              </a:buClr>
            </a:pPr>
            <a:r>
              <a:rPr lang="en" dirty="0">
                <a:solidFill>
                  <a:srgbClr val="665F27"/>
                </a:solidFill>
                <a:latin typeface="Montserrat"/>
                <a:ea typeface="Montserrat"/>
                <a:cs typeface="Montserrat"/>
                <a:sym typeface="Montserrat"/>
              </a:rPr>
              <a:t>Community event this fall</a:t>
            </a:r>
            <a:endParaRPr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87" name="Google Shape;187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26600" y="1666226"/>
            <a:ext cx="3688825" cy="1135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30"/>
          <p:cNvPicPr preferRelativeResize="0"/>
          <p:nvPr/>
        </p:nvPicPr>
        <p:blipFill rotWithShape="1">
          <a:blip r:embed="rId3">
            <a:alphaModFix/>
          </a:blip>
          <a:srcRect l="9" r="19"/>
          <a:stretch/>
        </p:blipFill>
        <p:spPr>
          <a:xfrm>
            <a:off x="1143" y="0"/>
            <a:ext cx="914171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30"/>
          <p:cNvSpPr txBox="1">
            <a:spLocks noGrp="1"/>
          </p:cNvSpPr>
          <p:nvPr>
            <p:ph type="title"/>
          </p:nvPr>
        </p:nvSpPr>
        <p:spPr>
          <a:xfrm>
            <a:off x="311700" y="2246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SPEAK YOUR PEACE </a:t>
            </a:r>
            <a:r>
              <a:rPr lang="en" sz="2400" b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THE CIVILITY PROJECT</a:t>
            </a:r>
            <a:endParaRPr sz="2400" b="1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94" name="Google Shape;194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9401" y="1389975"/>
            <a:ext cx="3784350" cy="2363550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30"/>
          <p:cNvSpPr txBox="1">
            <a:spLocks noGrp="1"/>
          </p:cNvSpPr>
          <p:nvPr>
            <p:ph type="body" idx="1"/>
          </p:nvPr>
        </p:nvSpPr>
        <p:spPr>
          <a:xfrm>
            <a:off x="311700" y="936200"/>
            <a:ext cx="4728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508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i="1" dirty="0">
                <a:solidFill>
                  <a:srgbClr val="548135"/>
                </a:solidFill>
                <a:latin typeface="Montserrat" panose="00000500000000000000" pitchFamily="50" charset="0"/>
              </a:rPr>
              <a:t>Project Leaders: Subgroup of Vision 2040 Engagement Committee</a:t>
            </a:r>
            <a:endParaRPr sz="1600" b="1" dirty="0">
              <a:solidFill>
                <a:srgbClr val="548135"/>
              </a:solidFill>
              <a:latin typeface="Montserrat" panose="00000500000000000000" pitchFamily="50" charset="0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600" dirty="0">
              <a:solidFill>
                <a:srgbClr val="219C8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Movement to promote a sense of community by increasing civic participation with more respectful and effective communication. </a:t>
            </a:r>
            <a:endParaRPr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600" i="1" dirty="0">
              <a:solidFill>
                <a:srgbClr val="FFC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 dirty="0">
                <a:solidFill>
                  <a:srgbClr val="FFC000"/>
                </a:solidFill>
                <a:latin typeface="Montserrat"/>
                <a:ea typeface="Montserrat"/>
                <a:cs typeface="Montserrat"/>
                <a:sym typeface="Montserrat"/>
              </a:rPr>
              <a:t>Initial rollout planned for June 2020!</a:t>
            </a:r>
            <a:endParaRPr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31"/>
          <p:cNvSpPr txBox="1">
            <a:spLocks noGrp="1"/>
          </p:cNvSpPr>
          <p:nvPr>
            <p:ph type="title"/>
          </p:nvPr>
        </p:nvSpPr>
        <p:spPr>
          <a:xfrm>
            <a:off x="311700" y="2246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GET INVOLVED</a:t>
            </a:r>
            <a:endParaRPr sz="3600" b="1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02" name="Google Shape;202;p31"/>
          <p:cNvSpPr txBox="1">
            <a:spLocks noGrp="1"/>
          </p:cNvSpPr>
          <p:nvPr>
            <p:ph type="body" idx="1"/>
          </p:nvPr>
        </p:nvSpPr>
        <p:spPr>
          <a:xfrm>
            <a:off x="311700" y="932150"/>
            <a:ext cx="5472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508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Vision 2040 is a community effort. We hope to get more citizens involved and help more our community forward!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508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65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08D4F"/>
                </a:solidFill>
                <a:latin typeface="Montserrat"/>
                <a:ea typeface="Montserrat"/>
                <a:cs typeface="Montserrat"/>
                <a:sym typeface="Montserrat"/>
              </a:rPr>
              <a:t>    3 Ways to Get Involved</a:t>
            </a:r>
            <a:endParaRPr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936750" lvl="0" indent="-4508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AutoNum type="arabicPeriod"/>
            </a:pPr>
            <a:r>
              <a:rPr lang="en">
                <a:solidFill>
                  <a:srgbClr val="219C8D"/>
                </a:solidFill>
                <a:latin typeface="Montserrat"/>
                <a:ea typeface="Montserrat"/>
                <a:cs typeface="Montserrat"/>
                <a:sym typeface="Montserrat"/>
              </a:rPr>
              <a:t>Join an initiative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936750" lvl="0" indent="-4508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AutoNum type="arabicPeriod"/>
            </a:pPr>
            <a:r>
              <a:rPr lang="en">
                <a:solidFill>
                  <a:srgbClr val="219C8D"/>
                </a:solidFill>
                <a:latin typeface="Montserrat"/>
                <a:ea typeface="Montserrat"/>
                <a:cs typeface="Montserrat"/>
                <a:sym typeface="Montserrat"/>
              </a:rPr>
              <a:t>Attend an event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936750" lvl="0" indent="-4508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AutoNum type="arabicPeriod"/>
            </a:pPr>
            <a:r>
              <a:rPr lang="en">
                <a:solidFill>
                  <a:srgbClr val="219C8D"/>
                </a:solidFill>
                <a:latin typeface="Montserrat"/>
                <a:ea typeface="Montserrat"/>
                <a:cs typeface="Montserrat"/>
                <a:sym typeface="Montserrat"/>
              </a:rPr>
              <a:t>Donate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03" name="Google Shape;203;p31" descr="A picture containing indoor, dog, person, sitting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23521" y="1229721"/>
            <a:ext cx="2650725" cy="3534300"/>
          </a:xfrm>
          <a:prstGeom prst="rect">
            <a:avLst/>
          </a:prstGeom>
          <a:noFill/>
          <a:ln w="28575" cap="flat" cmpd="sng">
            <a:solidFill>
              <a:srgbClr val="BFBFC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4"/>
          <p:cNvSpPr txBox="1">
            <a:spLocks noGrp="1"/>
          </p:cNvSpPr>
          <p:nvPr>
            <p:ph type="title"/>
          </p:nvPr>
        </p:nvSpPr>
        <p:spPr>
          <a:xfrm>
            <a:off x="311700" y="2246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85B16"/>
              </a:buClr>
              <a:buSzPts val="1400"/>
              <a:buFont typeface="Arial"/>
              <a:buNone/>
            </a:pPr>
            <a:r>
              <a:rPr lang="en" sz="3600" b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WILLMAR LAKE AREA VISION 2040</a:t>
            </a:r>
            <a:endParaRPr sz="3600" b="1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60" name="Google Shape;60;p14"/>
          <p:cNvSpPr txBox="1">
            <a:spLocks noGrp="1"/>
          </p:cNvSpPr>
          <p:nvPr>
            <p:ph type="body" idx="1"/>
          </p:nvPr>
        </p:nvSpPr>
        <p:spPr>
          <a:xfrm>
            <a:off x="311700" y="1216125"/>
            <a:ext cx="4005000" cy="32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9C8D"/>
              </a:buClr>
              <a:buSzPts val="28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Create a better tomorrow through supporting projects that are community minded with special emphasis on the four focus areas.</a:t>
            </a:r>
            <a:endParaRPr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9C8D"/>
              </a:buClr>
              <a:buSzPts val="2800"/>
              <a:buFont typeface="Arial"/>
              <a:buNone/>
            </a:pPr>
            <a:endParaRPr sz="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1" name="Google Shape;61;p14" descr="A group of people standing in front of a building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2000" y="1216116"/>
            <a:ext cx="4260300" cy="2840208"/>
          </a:xfrm>
          <a:prstGeom prst="rect">
            <a:avLst/>
          </a:prstGeom>
          <a:noFill/>
          <a:ln w="28575" cap="flat" cmpd="sng">
            <a:solidFill>
              <a:srgbClr val="BFBFC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2" name="Google Shape;62;p14"/>
          <p:cNvSpPr txBox="1"/>
          <p:nvPr/>
        </p:nvSpPr>
        <p:spPr>
          <a:xfrm>
            <a:off x="4571999" y="3734440"/>
            <a:ext cx="2005533" cy="322094"/>
          </a:xfrm>
          <a:prstGeom prst="rect">
            <a:avLst/>
          </a:prstGeom>
          <a:solidFill>
            <a:srgbClr val="BFBF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DESTINATION PLAYGROUND</a:t>
            </a:r>
            <a:endParaRPr dirty="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2"/>
          <p:cNvSpPr txBox="1">
            <a:spLocks noGrp="1"/>
          </p:cNvSpPr>
          <p:nvPr>
            <p:ph type="title"/>
          </p:nvPr>
        </p:nvSpPr>
        <p:spPr>
          <a:xfrm>
            <a:off x="311700" y="2246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LEARN MORE</a:t>
            </a:r>
            <a:endParaRPr sz="3600" b="1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10" name="Google Shape;210;p32"/>
          <p:cNvSpPr txBox="1">
            <a:spLocks noGrp="1"/>
          </p:cNvSpPr>
          <p:nvPr>
            <p:ph type="body" idx="1"/>
          </p:nvPr>
        </p:nvSpPr>
        <p:spPr>
          <a:xfrm>
            <a:off x="311700" y="932150"/>
            <a:ext cx="8566200" cy="196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219C8D"/>
                </a:solidFill>
                <a:latin typeface="Montserrat"/>
                <a:ea typeface="Montserrat"/>
                <a:cs typeface="Montserrat"/>
                <a:sym typeface="Montserrat"/>
              </a:rPr>
              <a:t>Show your support for the amazing things that are happening in our communities by attending an event!</a:t>
            </a:r>
            <a:endParaRPr dirty="0">
              <a:solidFill>
                <a:srgbClr val="219C8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219C8D"/>
                </a:solidFill>
                <a:latin typeface="Montserrat"/>
                <a:ea typeface="Montserrat"/>
                <a:cs typeface="Montserrat"/>
                <a:sym typeface="Montserrat"/>
              </a:rPr>
              <a:t>Check out our Facebook page for a listing of upcoming opportunities!</a:t>
            </a:r>
            <a:endParaRPr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11" name="Google Shape;211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4863" y="2343851"/>
            <a:ext cx="1223325" cy="1223325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32"/>
          <p:cNvSpPr txBox="1"/>
          <p:nvPr/>
        </p:nvSpPr>
        <p:spPr>
          <a:xfrm>
            <a:off x="3731974" y="2647950"/>
            <a:ext cx="3206707" cy="6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665F27"/>
                </a:solidFill>
                <a:latin typeface="Montserrat"/>
                <a:ea typeface="Montserrat"/>
                <a:cs typeface="Montserrat"/>
                <a:sym typeface="Montserrat"/>
              </a:rPr>
              <a:t>Find us on Facebook!</a:t>
            </a:r>
            <a:endParaRPr sz="1800" dirty="0">
              <a:solidFill>
                <a:srgbClr val="665F2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665F27"/>
                </a:solidFill>
                <a:latin typeface="Montserrat"/>
                <a:ea typeface="Montserrat"/>
                <a:cs typeface="Montserrat"/>
                <a:sym typeface="Montserrat"/>
              </a:rPr>
              <a:t>@WillmarLakesArea2040</a:t>
            </a:r>
            <a:endParaRPr sz="1800" dirty="0">
              <a:solidFill>
                <a:srgbClr val="665F2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5"/>
          <p:cNvPicPr preferRelativeResize="0"/>
          <p:nvPr/>
        </p:nvPicPr>
        <p:blipFill rotWithShape="1">
          <a:blip r:embed="rId3">
            <a:alphaModFix/>
          </a:blip>
          <a:srcRect l="9" r="19"/>
          <a:stretch/>
        </p:blipFill>
        <p:spPr>
          <a:xfrm>
            <a:off x="1143" y="0"/>
            <a:ext cx="914171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311700" y="2246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FOCUS AREAS</a:t>
            </a:r>
            <a:endParaRPr sz="3600" b="1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6"/>
          <p:cNvPicPr preferRelativeResize="0"/>
          <p:nvPr/>
        </p:nvPicPr>
        <p:blipFill rotWithShape="1">
          <a:blip r:embed="rId3">
            <a:alphaModFix/>
          </a:blip>
          <a:srcRect l="9" r="19"/>
          <a:stretch/>
        </p:blipFill>
        <p:spPr>
          <a:xfrm>
            <a:off x="1143" y="0"/>
            <a:ext cx="914171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6"/>
          <p:cNvSpPr txBox="1">
            <a:spLocks noGrp="1"/>
          </p:cNvSpPr>
          <p:nvPr>
            <p:ph type="title"/>
          </p:nvPr>
        </p:nvSpPr>
        <p:spPr>
          <a:xfrm>
            <a:off x="311700" y="2246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HISTORY</a:t>
            </a:r>
            <a:endParaRPr sz="3600" b="1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5" name="Google Shape;75;p16"/>
          <p:cNvSpPr txBox="1">
            <a:spLocks noGrp="1"/>
          </p:cNvSpPr>
          <p:nvPr>
            <p:ph type="body" idx="1"/>
          </p:nvPr>
        </p:nvSpPr>
        <p:spPr>
          <a:xfrm>
            <a:off x="311700" y="1032975"/>
            <a:ext cx="8520600" cy="33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Willmar Lakes Area Vision 2040 is a collaborative, community-led and driven initiative of your neighbors, friends and coworkers of the Willmar Lakes Area.</a:t>
            </a:r>
            <a:endParaRPr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The initiative began in the early 2000s and continues today!</a:t>
            </a:r>
            <a:endParaRPr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 dirty="0">
                <a:solidFill>
                  <a:srgbClr val="F08D4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Past Projects</a:t>
            </a:r>
            <a:endParaRPr b="1" dirty="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349250" indent="-285750">
              <a:lnSpc>
                <a:spcPct val="90000"/>
              </a:lnSpc>
              <a:spcBef>
                <a:spcPts val="1000"/>
              </a:spcBef>
              <a:buClr>
                <a:srgbClr val="219C8D"/>
              </a:buClr>
            </a:pPr>
            <a:r>
              <a:rPr lang="en" b="1" dirty="0">
                <a:solidFill>
                  <a:srgbClr val="219C8D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Destination Playground</a:t>
            </a:r>
            <a:endParaRPr b="1" dirty="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349250" indent="-285750">
              <a:lnSpc>
                <a:spcPct val="90000"/>
              </a:lnSpc>
              <a:spcBef>
                <a:spcPts val="1000"/>
              </a:spcBef>
              <a:buClr>
                <a:srgbClr val="219C8D"/>
              </a:buClr>
            </a:pPr>
            <a:r>
              <a:rPr lang="en" b="1" dirty="0">
                <a:solidFill>
                  <a:srgbClr val="219C8D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Kandiyohi County Dog Park</a:t>
            </a:r>
            <a:endParaRPr b="1" dirty="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349250" indent="-285750">
              <a:lnSpc>
                <a:spcPct val="90000"/>
              </a:lnSpc>
              <a:spcBef>
                <a:spcPts val="1000"/>
              </a:spcBef>
              <a:buClr>
                <a:srgbClr val="219C8D"/>
              </a:buClr>
            </a:pPr>
            <a:r>
              <a:rPr lang="en" b="1" dirty="0">
                <a:solidFill>
                  <a:srgbClr val="219C8D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WeLead</a:t>
            </a:r>
            <a:endParaRPr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6" name="Google Shape;76;p16"/>
          <p:cNvPicPr preferRelativeResize="0"/>
          <p:nvPr/>
        </p:nvPicPr>
        <p:blipFill rotWithShape="1">
          <a:blip r:embed="rId4">
            <a:alphaModFix/>
          </a:blip>
          <a:srcRect t="8077" b="12100"/>
          <a:stretch/>
        </p:blipFill>
        <p:spPr>
          <a:xfrm>
            <a:off x="5098000" y="2340025"/>
            <a:ext cx="3734300" cy="2043100"/>
          </a:xfrm>
          <a:prstGeom prst="rect">
            <a:avLst/>
          </a:prstGeom>
          <a:noFill/>
          <a:ln w="28575" cap="flat" cmpd="sng">
            <a:solidFill>
              <a:srgbClr val="BFBFC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7"/>
          <p:cNvSpPr txBox="1">
            <a:spLocks noGrp="1"/>
          </p:cNvSpPr>
          <p:nvPr>
            <p:ph type="title"/>
          </p:nvPr>
        </p:nvSpPr>
        <p:spPr>
          <a:xfrm>
            <a:off x="311700" y="2246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MEET THE STEERING COMMITTEE</a:t>
            </a:r>
            <a:endParaRPr sz="3600" b="1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83" name="Google Shape;83;p17"/>
          <p:cNvSpPr txBox="1">
            <a:spLocks noGrp="1"/>
          </p:cNvSpPr>
          <p:nvPr>
            <p:ph type="body" idx="1"/>
          </p:nvPr>
        </p:nvSpPr>
        <p:spPr>
          <a:xfrm>
            <a:off x="311700" y="932150"/>
            <a:ext cx="4581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9C8D"/>
              </a:buClr>
              <a:buSzPts val="2800"/>
              <a:buFont typeface="Arial"/>
              <a:buNone/>
            </a:pPr>
            <a:r>
              <a:rPr lang="en" sz="1000" b="1">
                <a:solidFill>
                  <a:srgbClr val="219C8D"/>
                </a:solidFill>
                <a:latin typeface="Montserrat"/>
                <a:ea typeface="Montserrat"/>
                <a:cs typeface="Montserrat"/>
                <a:sym typeface="Montserrat"/>
              </a:rPr>
              <a:t>Steve Ammermann</a:t>
            </a:r>
            <a:r>
              <a:rPr lang="en" sz="1000">
                <a:solidFill>
                  <a:srgbClr val="ED7D31"/>
                </a:solidFill>
                <a:latin typeface="Montserrat"/>
                <a:ea typeface="Montserrat"/>
                <a:cs typeface="Montserrat"/>
                <a:sym typeface="Montserrat"/>
              </a:rPr>
              <a:t>, West Central Tribune</a:t>
            </a:r>
            <a:endParaRPr sz="1000" b="1">
              <a:solidFill>
                <a:srgbClr val="ED7D3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9C8D"/>
              </a:buClr>
              <a:buSzPts val="2800"/>
              <a:buFont typeface="Arial"/>
              <a:buNone/>
            </a:pPr>
            <a:r>
              <a:rPr lang="en" sz="1000" b="1">
                <a:solidFill>
                  <a:srgbClr val="219C8D"/>
                </a:solidFill>
                <a:latin typeface="Montserrat"/>
                <a:ea typeface="Montserrat"/>
                <a:cs typeface="Montserrat"/>
                <a:sym typeface="Montserrat"/>
              </a:rPr>
              <a:t>Aaron Backman</a:t>
            </a:r>
            <a:r>
              <a:rPr lang="en" sz="1000">
                <a:solidFill>
                  <a:srgbClr val="ED7D31"/>
                </a:solidFill>
                <a:latin typeface="Montserrat"/>
                <a:ea typeface="Montserrat"/>
                <a:cs typeface="Montserrat"/>
                <a:sym typeface="Montserrat"/>
              </a:rPr>
              <a:t>, Kandiyohi County and City of Willmar Economic Development Commission</a:t>
            </a:r>
            <a:endParaRPr sz="1000" b="1">
              <a:solidFill>
                <a:srgbClr val="219C8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9C8D"/>
              </a:buClr>
              <a:buSzPts val="2800"/>
              <a:buFont typeface="Arial"/>
              <a:buNone/>
            </a:pPr>
            <a:r>
              <a:rPr lang="en" sz="1000" b="1">
                <a:solidFill>
                  <a:srgbClr val="219C8D"/>
                </a:solidFill>
                <a:latin typeface="Montserrat"/>
                <a:ea typeface="Montserrat"/>
                <a:cs typeface="Montserrat"/>
                <a:sym typeface="Montserrat"/>
              </a:rPr>
              <a:t>Sara Carlson</a:t>
            </a:r>
            <a:r>
              <a:rPr lang="en" sz="1000">
                <a:solidFill>
                  <a:srgbClr val="ED7D31"/>
                </a:solidFill>
                <a:latin typeface="Montserrat"/>
                <a:ea typeface="Montserrat"/>
                <a:cs typeface="Montserrat"/>
                <a:sym typeface="Montserrat"/>
              </a:rPr>
              <a:t>, Willmar Area Community Foundation</a:t>
            </a:r>
            <a:endParaRPr sz="1000" b="1">
              <a:solidFill>
                <a:srgbClr val="219C8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9C8D"/>
              </a:buClr>
              <a:buSzPts val="2800"/>
              <a:buFont typeface="Arial"/>
              <a:buNone/>
            </a:pPr>
            <a:r>
              <a:rPr lang="en" sz="1000" b="1">
                <a:solidFill>
                  <a:srgbClr val="219C8D"/>
                </a:solidFill>
                <a:latin typeface="Montserrat"/>
                <a:ea typeface="Montserrat"/>
                <a:cs typeface="Montserrat"/>
                <a:sym typeface="Montserrat"/>
              </a:rPr>
              <a:t>Melanie Faust</a:t>
            </a:r>
            <a:r>
              <a:rPr lang="en" sz="1000">
                <a:solidFill>
                  <a:srgbClr val="ED7D31"/>
                </a:solidFill>
                <a:latin typeface="Montserrat"/>
                <a:ea typeface="Montserrat"/>
                <a:cs typeface="Montserrat"/>
                <a:sym typeface="Montserrat"/>
              </a:rPr>
              <a:t>, Jennie-a Turkey Store</a:t>
            </a:r>
            <a:endParaRPr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9C8D"/>
              </a:buClr>
              <a:buSzPts val="2800"/>
              <a:buFont typeface="Arial"/>
              <a:buNone/>
            </a:pPr>
            <a:r>
              <a:rPr lang="en" sz="1000" b="1">
                <a:solidFill>
                  <a:srgbClr val="219C8D"/>
                </a:solidFill>
                <a:latin typeface="Montserrat"/>
                <a:ea typeface="Montserrat"/>
                <a:cs typeface="Montserrat"/>
                <a:sym typeface="Montserrat"/>
              </a:rPr>
              <a:t>Wendy Foley</a:t>
            </a:r>
            <a:r>
              <a:rPr lang="en" sz="1000">
                <a:solidFill>
                  <a:srgbClr val="ED7D31"/>
                </a:solidFill>
                <a:latin typeface="Montserrat"/>
                <a:ea typeface="Montserrat"/>
                <a:cs typeface="Montserrat"/>
                <a:sym typeface="Montserrat"/>
              </a:rPr>
              <a:t>, Blue Cross Blue Shield [BCBS]</a:t>
            </a:r>
            <a:endParaRPr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9C8D"/>
              </a:buClr>
              <a:buSzPts val="2800"/>
              <a:buFont typeface="Arial"/>
              <a:buNone/>
            </a:pPr>
            <a:r>
              <a:rPr lang="en" sz="1000" b="1">
                <a:solidFill>
                  <a:srgbClr val="219C8D"/>
                </a:solidFill>
                <a:latin typeface="Montserrat"/>
                <a:ea typeface="Montserrat"/>
                <a:cs typeface="Montserrat"/>
                <a:sym typeface="Montserrat"/>
              </a:rPr>
              <a:t>Brad Hanson</a:t>
            </a:r>
            <a:r>
              <a:rPr lang="en" sz="1000">
                <a:solidFill>
                  <a:srgbClr val="ED7D31"/>
                </a:solidFill>
                <a:latin typeface="Montserrat"/>
                <a:ea typeface="Montserrat"/>
                <a:cs typeface="Montserrat"/>
                <a:sym typeface="Montserrat"/>
              </a:rPr>
              <a:t>, Willmar Ambulance Service</a:t>
            </a:r>
            <a:endParaRPr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219C8D"/>
                </a:solidFill>
                <a:latin typeface="Montserrat"/>
                <a:ea typeface="Montserrat"/>
                <a:cs typeface="Montserrat"/>
                <a:sym typeface="Montserrat"/>
              </a:rPr>
              <a:t>John Harren</a:t>
            </a:r>
            <a:r>
              <a:rPr lang="en" sz="1000">
                <a:solidFill>
                  <a:srgbClr val="ED7D31"/>
                </a:solidFill>
                <a:latin typeface="Montserrat"/>
                <a:ea typeface="Montserrat"/>
                <a:cs typeface="Montserrat"/>
                <a:sym typeface="Montserrat"/>
              </a:rPr>
              <a:t>, Willmar Municipal Utilities</a:t>
            </a:r>
            <a:endParaRPr sz="1000">
              <a:solidFill>
                <a:srgbClr val="ED7D3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1">
                <a:solidFill>
                  <a:srgbClr val="219C8D"/>
                </a:solidFill>
                <a:latin typeface="Montserrat"/>
                <a:ea typeface="Montserrat"/>
                <a:cs typeface="Montserrat"/>
                <a:sym typeface="Montserrat"/>
              </a:rPr>
              <a:t>Jeff Holm</a:t>
            </a:r>
            <a:r>
              <a:rPr lang="en" sz="1000">
                <a:solidFill>
                  <a:srgbClr val="ED7D31"/>
                </a:solidFill>
                <a:latin typeface="Montserrat"/>
                <a:ea typeface="Montserrat"/>
                <a:cs typeface="Montserrat"/>
                <a:sym typeface="Montserrat"/>
              </a:rPr>
              <a:t>, Willmar Public Schools</a:t>
            </a:r>
            <a:endParaRPr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1">
                <a:solidFill>
                  <a:srgbClr val="219C8D"/>
                </a:solidFill>
                <a:latin typeface="Montserrat"/>
                <a:ea typeface="Montserrat"/>
                <a:cs typeface="Montserrat"/>
                <a:sym typeface="Montserrat"/>
              </a:rPr>
              <a:t>Craig Johnson</a:t>
            </a:r>
            <a:r>
              <a:rPr lang="en" sz="1000">
                <a:solidFill>
                  <a:srgbClr val="ED7D31"/>
                </a:solidFill>
                <a:latin typeface="Montserrat"/>
                <a:ea typeface="Montserrat"/>
                <a:cs typeface="Montserrat"/>
                <a:sym typeface="Montserrat"/>
              </a:rPr>
              <a:t>, Ridgewater College</a:t>
            </a:r>
            <a:endParaRPr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1">
                <a:solidFill>
                  <a:srgbClr val="219C8D"/>
                </a:solidFill>
                <a:latin typeface="Montserrat"/>
                <a:ea typeface="Montserrat"/>
                <a:cs typeface="Montserrat"/>
                <a:sym typeface="Montserrat"/>
              </a:rPr>
              <a:t>Abdirahman Ahmed</a:t>
            </a:r>
            <a:r>
              <a:rPr lang="en" sz="1000">
                <a:solidFill>
                  <a:srgbClr val="ED7D31"/>
                </a:solidFill>
                <a:latin typeface="Montserrat"/>
                <a:ea typeface="Montserrat"/>
                <a:cs typeface="Montserrat"/>
                <a:sym typeface="Montserrat"/>
              </a:rPr>
              <a:t>, Community Integration Center</a:t>
            </a:r>
            <a:endParaRPr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1">
                <a:solidFill>
                  <a:srgbClr val="219C8D"/>
                </a:solidFill>
                <a:latin typeface="Montserrat"/>
                <a:ea typeface="Montserrat"/>
                <a:cs typeface="Montserrat"/>
                <a:sym typeface="Montserrat"/>
              </a:rPr>
              <a:t>Nagi Abdullahi</a:t>
            </a:r>
            <a:r>
              <a:rPr lang="en" sz="1000">
                <a:solidFill>
                  <a:srgbClr val="ED7D31"/>
                </a:solidFill>
                <a:latin typeface="Montserrat"/>
                <a:ea typeface="Montserrat"/>
                <a:cs typeface="Montserrat"/>
                <a:sym typeface="Montserrat"/>
              </a:rPr>
              <a:t>, Center of Community Health Improvement</a:t>
            </a:r>
            <a:endParaRPr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1">
                <a:solidFill>
                  <a:srgbClr val="219C8D"/>
                </a:solidFill>
                <a:latin typeface="Montserrat"/>
                <a:ea typeface="Montserrat"/>
                <a:cs typeface="Montserrat"/>
                <a:sym typeface="Montserrat"/>
              </a:rPr>
              <a:t>Ahmed Fowzi Ismail</a:t>
            </a:r>
            <a:r>
              <a:rPr lang="en" sz="1000">
                <a:solidFill>
                  <a:srgbClr val="ED7D31"/>
                </a:solidFill>
                <a:latin typeface="Montserrat"/>
                <a:ea typeface="Montserrat"/>
                <a:cs typeface="Montserrat"/>
                <a:sym typeface="Montserrat"/>
              </a:rPr>
              <a:t>, Community Integration Center</a:t>
            </a:r>
            <a:endParaRPr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1">
                <a:solidFill>
                  <a:srgbClr val="219C8D"/>
                </a:solidFill>
                <a:latin typeface="Montserrat"/>
                <a:ea typeface="Montserrat"/>
                <a:cs typeface="Montserrat"/>
                <a:sym typeface="Montserrat"/>
              </a:rPr>
              <a:t>Brian Gramentz</a:t>
            </a:r>
            <a:r>
              <a:rPr lang="en" sz="1000">
                <a:solidFill>
                  <a:srgbClr val="ED7D31"/>
                </a:solidFill>
                <a:latin typeface="Montserrat"/>
                <a:ea typeface="Montserrat"/>
                <a:cs typeface="Montserrat"/>
                <a:sym typeface="Montserrat"/>
              </a:rPr>
              <a:t>, City of Willmar</a:t>
            </a:r>
            <a:endParaRPr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1">
                <a:solidFill>
                  <a:srgbClr val="219C8D"/>
                </a:solidFill>
                <a:latin typeface="Montserrat"/>
                <a:ea typeface="Montserrat"/>
                <a:cs typeface="Montserrat"/>
                <a:sym typeface="Montserrat"/>
              </a:rPr>
              <a:t>Larry Kleindl</a:t>
            </a:r>
            <a:r>
              <a:rPr lang="en" sz="1000">
                <a:solidFill>
                  <a:srgbClr val="ED7D31"/>
                </a:solidFill>
                <a:latin typeface="Montserrat"/>
                <a:ea typeface="Montserrat"/>
                <a:cs typeface="Montserrat"/>
                <a:sym typeface="Montserrat"/>
              </a:rPr>
              <a:t>, Kandiyohi County</a:t>
            </a:r>
            <a:endParaRPr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1">
                <a:solidFill>
                  <a:srgbClr val="219C8D"/>
                </a:solidFill>
                <a:latin typeface="Montserrat"/>
                <a:ea typeface="Montserrat"/>
                <a:cs typeface="Montserrat"/>
                <a:sym typeface="Montserrat"/>
              </a:rPr>
              <a:t>Heather Koffler</a:t>
            </a:r>
            <a:r>
              <a:rPr lang="en" sz="1000">
                <a:solidFill>
                  <a:srgbClr val="ED7D31"/>
                </a:solidFill>
                <a:latin typeface="Montserrat"/>
                <a:ea typeface="Montserrat"/>
                <a:cs typeface="Montserrat"/>
                <a:sym typeface="Montserrat"/>
              </a:rPr>
              <a:t>, VantagePoint Marketing Consultants</a:t>
            </a:r>
            <a:endParaRPr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1">
                <a:solidFill>
                  <a:srgbClr val="219C8D"/>
                </a:solidFill>
                <a:latin typeface="Montserrat"/>
                <a:ea typeface="Montserrat"/>
                <a:cs typeface="Montserrat"/>
                <a:sym typeface="Montserrat"/>
              </a:rPr>
              <a:t>Jennifer Lindquist</a:t>
            </a:r>
            <a:r>
              <a:rPr lang="en" sz="1000">
                <a:solidFill>
                  <a:srgbClr val="ED7D31"/>
                </a:solidFill>
                <a:latin typeface="Montserrat"/>
                <a:ea typeface="Montserrat"/>
                <a:cs typeface="Montserrat"/>
                <a:sym typeface="Montserrat"/>
              </a:rPr>
              <a:t>, Vision 2040 Leadership</a:t>
            </a:r>
            <a:endParaRPr sz="1000">
              <a:solidFill>
                <a:srgbClr val="ED7D3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4" name="Google Shape;84;p17"/>
          <p:cNvSpPr txBox="1">
            <a:spLocks noGrp="1"/>
          </p:cNvSpPr>
          <p:nvPr>
            <p:ph type="body" idx="1"/>
          </p:nvPr>
        </p:nvSpPr>
        <p:spPr>
          <a:xfrm>
            <a:off x="5036100" y="932150"/>
            <a:ext cx="4581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1">
                <a:solidFill>
                  <a:srgbClr val="219C8D"/>
                </a:solidFill>
                <a:latin typeface="Montserrat"/>
                <a:ea typeface="Montserrat"/>
                <a:cs typeface="Montserrat"/>
                <a:sym typeface="Montserrat"/>
              </a:rPr>
              <a:t>Harlan Madsen</a:t>
            </a:r>
            <a:r>
              <a:rPr lang="en" sz="1000">
                <a:solidFill>
                  <a:srgbClr val="ED7D31"/>
                </a:solidFill>
                <a:latin typeface="Montserrat"/>
                <a:ea typeface="Montserrat"/>
                <a:cs typeface="Montserrat"/>
                <a:sym typeface="Montserrat"/>
              </a:rPr>
              <a:t>, Kandiyohi County Commissioner</a:t>
            </a:r>
            <a:endParaRPr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1">
                <a:solidFill>
                  <a:srgbClr val="219C8D"/>
                </a:solidFill>
                <a:latin typeface="Montserrat"/>
                <a:ea typeface="Montserrat"/>
                <a:cs typeface="Montserrat"/>
                <a:sym typeface="Montserrat"/>
              </a:rPr>
              <a:t>James Miller</a:t>
            </a:r>
            <a:r>
              <a:rPr lang="en" sz="1000">
                <a:solidFill>
                  <a:srgbClr val="ED7D31"/>
                </a:solidFill>
                <a:latin typeface="Montserrat"/>
                <a:ea typeface="Montserrat"/>
                <a:cs typeface="Montserrat"/>
                <a:sym typeface="Montserrat"/>
              </a:rPr>
              <a:t>, Heritage Bank</a:t>
            </a:r>
            <a:endParaRPr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1">
                <a:solidFill>
                  <a:srgbClr val="219C8D"/>
                </a:solidFill>
                <a:latin typeface="Montserrat"/>
                <a:ea typeface="Montserrat"/>
                <a:cs typeface="Montserrat"/>
                <a:sym typeface="Montserrat"/>
              </a:rPr>
              <a:t>Pablo Obregon</a:t>
            </a:r>
            <a:r>
              <a:rPr lang="en" sz="1000">
                <a:solidFill>
                  <a:srgbClr val="ED7D31"/>
                </a:solidFill>
                <a:latin typeface="Montserrat"/>
                <a:ea typeface="Montserrat"/>
                <a:cs typeface="Montserrat"/>
                <a:sym typeface="Montserrat"/>
              </a:rPr>
              <a:t>, Southwest Initiative Foundation</a:t>
            </a:r>
            <a:endParaRPr sz="1000" b="1">
              <a:solidFill>
                <a:srgbClr val="219C8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1">
                <a:solidFill>
                  <a:srgbClr val="219C8D"/>
                </a:solidFill>
                <a:latin typeface="Montserrat"/>
                <a:ea typeface="Montserrat"/>
                <a:cs typeface="Montserrat"/>
                <a:sym typeface="Montserrat"/>
              </a:rPr>
              <a:t>Karen Samuelson</a:t>
            </a:r>
            <a:r>
              <a:rPr lang="en" sz="1000">
                <a:solidFill>
                  <a:srgbClr val="ED7D31"/>
                </a:solidFill>
                <a:latin typeface="Montserrat"/>
                <a:ea typeface="Montserrat"/>
                <a:cs typeface="Montserrat"/>
                <a:sym typeface="Montserrat"/>
              </a:rPr>
              <a:t>, Carris Health/Rice Memorial Hospital</a:t>
            </a:r>
            <a:endParaRPr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1">
                <a:solidFill>
                  <a:srgbClr val="219C8D"/>
                </a:solidFill>
                <a:latin typeface="Montserrat"/>
                <a:ea typeface="Montserrat"/>
                <a:cs typeface="Montserrat"/>
                <a:sym typeface="Montserrat"/>
              </a:rPr>
              <a:t>Kathy Schwantes</a:t>
            </a:r>
            <a:r>
              <a:rPr lang="en" sz="1000">
                <a:solidFill>
                  <a:srgbClr val="ED7D31"/>
                </a:solidFill>
                <a:latin typeface="Montserrat"/>
                <a:ea typeface="Montserrat"/>
                <a:cs typeface="Montserrat"/>
                <a:sym typeface="Montserrat"/>
              </a:rPr>
              <a:t>, City of Willmar</a:t>
            </a:r>
            <a:endParaRPr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1">
                <a:solidFill>
                  <a:srgbClr val="219C8D"/>
                </a:solidFill>
                <a:latin typeface="Montserrat"/>
                <a:ea typeface="Montserrat"/>
                <a:cs typeface="Montserrat"/>
                <a:sym typeface="Montserrat"/>
              </a:rPr>
              <a:t>Amber Silva</a:t>
            </a:r>
            <a:r>
              <a:rPr lang="en" sz="1000">
                <a:solidFill>
                  <a:srgbClr val="ED7D31"/>
                </a:solidFill>
                <a:latin typeface="Montserrat"/>
                <a:ea typeface="Montserrat"/>
                <a:cs typeface="Montserrat"/>
                <a:sym typeface="Montserrat"/>
              </a:rPr>
              <a:t>, Carris Health/Rice Memorial Hospital</a:t>
            </a:r>
            <a:endParaRPr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1">
                <a:solidFill>
                  <a:srgbClr val="219C8D"/>
                </a:solidFill>
                <a:latin typeface="Montserrat"/>
                <a:ea typeface="Montserrat"/>
                <a:cs typeface="Montserrat"/>
                <a:sym typeface="Montserrat"/>
              </a:rPr>
              <a:t>Melissa Sorenson</a:t>
            </a:r>
            <a:r>
              <a:rPr lang="en" sz="1000">
                <a:solidFill>
                  <a:srgbClr val="ED7D31"/>
                </a:solidFill>
                <a:latin typeface="Montserrat"/>
                <a:ea typeface="Montserrat"/>
                <a:cs typeface="Montserrat"/>
                <a:sym typeface="Montserrat"/>
              </a:rPr>
              <a:t>, Life-Science Innovations</a:t>
            </a:r>
            <a:endParaRPr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219C8D"/>
                </a:solidFill>
                <a:latin typeface="Montserrat"/>
                <a:ea typeface="Montserrat"/>
                <a:cs typeface="Montserrat"/>
                <a:sym typeface="Montserrat"/>
              </a:rPr>
              <a:t>Toby Spanier</a:t>
            </a:r>
            <a:r>
              <a:rPr lang="en" sz="1000">
                <a:solidFill>
                  <a:srgbClr val="ED7D31"/>
                </a:solidFill>
                <a:latin typeface="Montserrat"/>
                <a:ea typeface="Montserrat"/>
                <a:cs typeface="Montserrat"/>
                <a:sym typeface="Montserrat"/>
              </a:rPr>
              <a:t>, University of Minnesota Extension</a:t>
            </a:r>
            <a:endParaRPr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219C8D"/>
                </a:solidFill>
                <a:latin typeface="Montserrat"/>
                <a:ea typeface="Montserrat"/>
                <a:cs typeface="Montserrat"/>
                <a:sym typeface="Montserrat"/>
              </a:rPr>
              <a:t>Lynn Stier</a:t>
            </a:r>
            <a:r>
              <a:rPr lang="en" sz="1000">
                <a:solidFill>
                  <a:srgbClr val="ED7D31"/>
                </a:solidFill>
                <a:latin typeface="Montserrat"/>
                <a:ea typeface="Montserrat"/>
                <a:cs typeface="Montserrat"/>
                <a:sym typeface="Montserrat"/>
              </a:rPr>
              <a:t>, Carris Health/Rice Memorial Hospital</a:t>
            </a:r>
            <a:endParaRPr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219C8D"/>
                </a:solidFill>
                <a:latin typeface="Montserrat"/>
                <a:ea typeface="Montserrat"/>
                <a:cs typeface="Montserrat"/>
                <a:sym typeface="Montserrat"/>
              </a:rPr>
              <a:t>Leslie Valiant</a:t>
            </a:r>
            <a:r>
              <a:rPr lang="en" sz="1000">
                <a:solidFill>
                  <a:srgbClr val="ED7D31"/>
                </a:solidFill>
                <a:latin typeface="Montserrat"/>
                <a:ea typeface="Montserrat"/>
                <a:cs typeface="Montserrat"/>
                <a:sym typeface="Montserrat"/>
              </a:rPr>
              <a:t>, Spicer Economic Development Authority</a:t>
            </a:r>
            <a:endParaRPr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219C8D"/>
                </a:solidFill>
                <a:latin typeface="Montserrat"/>
                <a:ea typeface="Montserrat"/>
                <a:cs typeface="Montserrat"/>
                <a:sym typeface="Montserrat"/>
              </a:rPr>
              <a:t>Scott Wallner</a:t>
            </a:r>
            <a:r>
              <a:rPr lang="en" sz="1000">
                <a:solidFill>
                  <a:srgbClr val="ED7D31"/>
                </a:solidFill>
                <a:latin typeface="Montserrat"/>
                <a:ea typeface="Montserrat"/>
                <a:cs typeface="Montserrat"/>
                <a:sym typeface="Montserrat"/>
              </a:rPr>
              <a:t>, Willmar Community Education</a:t>
            </a:r>
            <a:endParaRPr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219C8D"/>
                </a:solidFill>
                <a:latin typeface="Montserrat"/>
                <a:ea typeface="Montserrat"/>
                <a:cs typeface="Montserrat"/>
                <a:sym typeface="Montserrat"/>
              </a:rPr>
              <a:t>Ken Warner</a:t>
            </a:r>
            <a:r>
              <a:rPr lang="en" sz="1000">
                <a:solidFill>
                  <a:srgbClr val="ED7D31"/>
                </a:solidFill>
                <a:latin typeface="Montserrat"/>
                <a:ea typeface="Montserrat"/>
                <a:cs typeface="Montserrat"/>
                <a:sym typeface="Montserrat"/>
              </a:rPr>
              <a:t>, Willmar Lakes Area Chamber of Commerce</a:t>
            </a:r>
            <a:endParaRPr sz="1000" b="1">
              <a:solidFill>
                <a:srgbClr val="219C8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5" name="Google Shape;85;p17" descr="A group of people standing in front of a crowd posing for the camera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3997" t="14451" r="2387" b="3996"/>
          <a:stretch/>
        </p:blipFill>
        <p:spPr>
          <a:xfrm>
            <a:off x="5449250" y="2956175"/>
            <a:ext cx="3125576" cy="2042100"/>
          </a:xfrm>
          <a:prstGeom prst="rect">
            <a:avLst/>
          </a:prstGeom>
          <a:noFill/>
          <a:ln w="28575" cap="flat" cmpd="sng">
            <a:solidFill>
              <a:srgbClr val="BFBFC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8"/>
          <p:cNvPicPr preferRelativeResize="0"/>
          <p:nvPr/>
        </p:nvPicPr>
        <p:blipFill rotWithShape="1">
          <a:blip r:embed="rId3">
            <a:alphaModFix/>
          </a:blip>
          <a:srcRect l="9" r="19"/>
          <a:stretch/>
        </p:blipFill>
        <p:spPr>
          <a:xfrm>
            <a:off x="1143" y="0"/>
            <a:ext cx="914171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8"/>
          <p:cNvSpPr txBox="1">
            <a:spLocks noGrp="1"/>
          </p:cNvSpPr>
          <p:nvPr>
            <p:ph type="title"/>
          </p:nvPr>
        </p:nvSpPr>
        <p:spPr>
          <a:xfrm>
            <a:off x="311700" y="2246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FUNDING										      </a:t>
            </a:r>
            <a:r>
              <a:rPr lang="en" sz="1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2019 Sponsors</a:t>
            </a:r>
            <a:endParaRPr sz="1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2" name="Google Shape;92;p18"/>
          <p:cNvSpPr txBox="1">
            <a:spLocks noGrp="1"/>
          </p:cNvSpPr>
          <p:nvPr>
            <p:ph type="body" idx="1"/>
          </p:nvPr>
        </p:nvSpPr>
        <p:spPr>
          <a:xfrm>
            <a:off x="159300" y="932150"/>
            <a:ext cx="4361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12750" indent="-285750">
              <a:lnSpc>
                <a:spcPct val="70000"/>
              </a:lnSpc>
              <a:spcBef>
                <a:spcPts val="1000"/>
              </a:spcBef>
              <a:buClr>
                <a:srgbClr val="1A7C70"/>
              </a:buClr>
              <a:buSzPts val="1600"/>
            </a:pPr>
            <a:r>
              <a:rPr lang="en" sz="1600" dirty="0">
                <a:solidFill>
                  <a:srgbClr val="1A7C70"/>
                </a:solidFill>
                <a:latin typeface="Montserrat"/>
                <a:ea typeface="Montserrat"/>
                <a:cs typeface="Montserrat"/>
                <a:sym typeface="Montserrat"/>
              </a:rPr>
              <a:t>Kandiyohi County ($5,000)</a:t>
            </a:r>
            <a:endParaRPr sz="16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12750" indent="-285750">
              <a:lnSpc>
                <a:spcPct val="70000"/>
              </a:lnSpc>
              <a:spcBef>
                <a:spcPts val="1000"/>
              </a:spcBef>
              <a:buClr>
                <a:srgbClr val="1A7C70"/>
              </a:buClr>
              <a:buSzPts val="1600"/>
            </a:pPr>
            <a:r>
              <a:rPr lang="en" sz="1600" dirty="0">
                <a:solidFill>
                  <a:srgbClr val="1A7C70"/>
                </a:solidFill>
                <a:latin typeface="Montserrat"/>
                <a:ea typeface="Montserrat"/>
                <a:cs typeface="Montserrat"/>
                <a:sym typeface="Montserrat"/>
              </a:rPr>
              <a:t>City of Willmar ($5,000)</a:t>
            </a:r>
            <a:endParaRPr sz="16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12750" indent="-285750">
              <a:lnSpc>
                <a:spcPct val="70000"/>
              </a:lnSpc>
              <a:spcBef>
                <a:spcPts val="1000"/>
              </a:spcBef>
              <a:buClr>
                <a:srgbClr val="1A7C70"/>
              </a:buClr>
              <a:buSzPts val="1600"/>
            </a:pPr>
            <a:r>
              <a:rPr lang="en" sz="1600" dirty="0">
                <a:solidFill>
                  <a:srgbClr val="1A7C70"/>
                </a:solidFill>
                <a:latin typeface="Montserrat"/>
                <a:ea typeface="Montserrat"/>
                <a:cs typeface="Montserrat"/>
                <a:sym typeface="Montserrat"/>
              </a:rPr>
              <a:t>Jennie-O Turkey Store ($5,000)</a:t>
            </a:r>
            <a:endParaRPr sz="16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12750" indent="-285750">
              <a:lnSpc>
                <a:spcPct val="70000"/>
              </a:lnSpc>
              <a:spcBef>
                <a:spcPts val="1000"/>
              </a:spcBef>
              <a:buClr>
                <a:srgbClr val="1A7C70"/>
              </a:buClr>
              <a:buSzPts val="1600"/>
            </a:pPr>
            <a:r>
              <a:rPr lang="en" sz="1600" dirty="0">
                <a:solidFill>
                  <a:srgbClr val="1A7C70"/>
                </a:solidFill>
                <a:latin typeface="Montserrat"/>
                <a:ea typeface="Montserrat"/>
                <a:cs typeface="Montserrat"/>
                <a:sym typeface="Montserrat"/>
              </a:rPr>
              <a:t>Willmar Area Community Foundation ($5,000)</a:t>
            </a:r>
            <a:endParaRPr sz="16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12750" indent="-285750">
              <a:lnSpc>
                <a:spcPct val="70000"/>
              </a:lnSpc>
              <a:spcBef>
                <a:spcPts val="1000"/>
              </a:spcBef>
              <a:buClr>
                <a:srgbClr val="1A7C70"/>
              </a:buClr>
              <a:buSzPts val="1600"/>
            </a:pPr>
            <a:r>
              <a:rPr lang="en" sz="1600" dirty="0">
                <a:solidFill>
                  <a:srgbClr val="1A7C70"/>
                </a:solidFill>
                <a:latin typeface="Montserrat"/>
                <a:ea typeface="Montserrat"/>
                <a:cs typeface="Montserrat"/>
                <a:sym typeface="Montserrat"/>
              </a:rPr>
              <a:t>Willmar Lakes Area Chamber of Commerce ($2,500)</a:t>
            </a:r>
            <a:endParaRPr sz="16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12750" indent="-285750">
              <a:lnSpc>
                <a:spcPct val="70000"/>
              </a:lnSpc>
              <a:spcBef>
                <a:spcPts val="1000"/>
              </a:spcBef>
              <a:buClr>
                <a:srgbClr val="1A7C70"/>
              </a:buClr>
              <a:buSzPts val="1600"/>
            </a:pPr>
            <a:r>
              <a:rPr lang="en" sz="1600" dirty="0">
                <a:solidFill>
                  <a:srgbClr val="1A7C70"/>
                </a:solidFill>
                <a:latin typeface="Montserrat"/>
                <a:ea typeface="Montserrat"/>
                <a:cs typeface="Montserrat"/>
                <a:sym typeface="Montserrat"/>
              </a:rPr>
              <a:t>City of Spicer &amp; Spicer EDA ($500)</a:t>
            </a:r>
            <a:endParaRPr sz="16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12750" indent="-285750">
              <a:lnSpc>
                <a:spcPct val="70000"/>
              </a:lnSpc>
              <a:spcBef>
                <a:spcPts val="1000"/>
              </a:spcBef>
              <a:buClr>
                <a:srgbClr val="1A7C70"/>
              </a:buClr>
              <a:buSzPts val="1600"/>
            </a:pPr>
            <a:r>
              <a:rPr lang="en" sz="1600" dirty="0">
                <a:solidFill>
                  <a:srgbClr val="1A7C70"/>
                </a:solidFill>
                <a:latin typeface="Montserrat"/>
                <a:ea typeface="Montserrat"/>
                <a:cs typeface="Montserrat"/>
                <a:sym typeface="Montserrat"/>
              </a:rPr>
              <a:t>Kandiyohi County &amp; City of Willmar EDC ($2,000)</a:t>
            </a:r>
            <a:endParaRPr sz="16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3" name="Google Shape;93;p18"/>
          <p:cNvSpPr txBox="1">
            <a:spLocks noGrp="1"/>
          </p:cNvSpPr>
          <p:nvPr>
            <p:ph type="body" idx="1"/>
          </p:nvPr>
        </p:nvSpPr>
        <p:spPr>
          <a:xfrm>
            <a:off x="4453125" y="932150"/>
            <a:ext cx="4361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12750" indent="-285750">
              <a:lnSpc>
                <a:spcPct val="70000"/>
              </a:lnSpc>
              <a:spcBef>
                <a:spcPts val="1000"/>
              </a:spcBef>
              <a:buClr>
                <a:srgbClr val="1A7C70"/>
              </a:buClr>
              <a:buSzPts val="1600"/>
            </a:pPr>
            <a:r>
              <a:rPr lang="en" sz="1600" dirty="0">
                <a:solidFill>
                  <a:srgbClr val="1A7C70"/>
                </a:solidFill>
                <a:latin typeface="Montserrat"/>
                <a:ea typeface="Montserrat"/>
                <a:cs typeface="Montserrat"/>
                <a:sym typeface="Montserrat"/>
              </a:rPr>
              <a:t>Willmar Municipal Utilities ($2,500)</a:t>
            </a:r>
            <a:endParaRPr sz="16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12750" indent="-285750">
              <a:lnSpc>
                <a:spcPct val="70000"/>
              </a:lnSpc>
              <a:spcBef>
                <a:spcPts val="1000"/>
              </a:spcBef>
              <a:buClr>
                <a:srgbClr val="1A7C70"/>
              </a:buClr>
              <a:buSzPts val="1600"/>
            </a:pPr>
            <a:r>
              <a:rPr lang="en" sz="1600" dirty="0">
                <a:solidFill>
                  <a:srgbClr val="1A7C70"/>
                </a:solidFill>
                <a:latin typeface="Montserrat"/>
                <a:ea typeface="Montserrat"/>
                <a:cs typeface="Montserrat"/>
                <a:sym typeface="Montserrat"/>
              </a:rPr>
              <a:t>Community Christian School ($500)</a:t>
            </a:r>
            <a:endParaRPr sz="16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12750" indent="-285750">
              <a:lnSpc>
                <a:spcPct val="70000"/>
              </a:lnSpc>
              <a:spcBef>
                <a:spcPts val="1000"/>
              </a:spcBef>
              <a:buClr>
                <a:srgbClr val="1A7C70"/>
              </a:buClr>
              <a:buSzPts val="1600"/>
            </a:pPr>
            <a:r>
              <a:rPr lang="en" sz="1600" dirty="0">
                <a:solidFill>
                  <a:srgbClr val="1A7C70"/>
                </a:solidFill>
                <a:latin typeface="Montserrat"/>
                <a:ea typeface="Montserrat"/>
                <a:cs typeface="Montserrat"/>
                <a:sym typeface="Montserrat"/>
              </a:rPr>
              <a:t>Willmar Public Schools ($5,000)</a:t>
            </a:r>
            <a:endParaRPr sz="16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12750" indent="-285750">
              <a:lnSpc>
                <a:spcPct val="70000"/>
              </a:lnSpc>
              <a:spcBef>
                <a:spcPts val="1000"/>
              </a:spcBef>
              <a:buClr>
                <a:srgbClr val="1A7C70"/>
              </a:buClr>
              <a:buSzPts val="1600"/>
            </a:pPr>
            <a:r>
              <a:rPr lang="en" sz="1600" dirty="0">
                <a:solidFill>
                  <a:srgbClr val="1A7C70"/>
                </a:solidFill>
                <a:latin typeface="Montserrat"/>
                <a:ea typeface="Montserrat"/>
                <a:cs typeface="Montserrat"/>
                <a:sym typeface="Montserrat"/>
              </a:rPr>
              <a:t>New London Spicer Schools ($1,000)</a:t>
            </a:r>
            <a:endParaRPr sz="16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12750" indent="-285750">
              <a:lnSpc>
                <a:spcPct val="70000"/>
              </a:lnSpc>
              <a:spcBef>
                <a:spcPts val="1000"/>
              </a:spcBef>
              <a:buClr>
                <a:srgbClr val="1A7C70"/>
              </a:buClr>
              <a:buSzPts val="1600"/>
            </a:pPr>
            <a:r>
              <a:rPr lang="en" sz="1600" dirty="0">
                <a:solidFill>
                  <a:srgbClr val="1A7C70"/>
                </a:solidFill>
                <a:latin typeface="Montserrat"/>
                <a:ea typeface="Montserrat"/>
                <a:cs typeface="Montserrat"/>
                <a:sym typeface="Montserrat"/>
              </a:rPr>
              <a:t>City of Pennock ($500)</a:t>
            </a:r>
            <a:endParaRPr sz="16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12750" indent="-285750">
              <a:lnSpc>
                <a:spcPct val="70000"/>
              </a:lnSpc>
              <a:spcBef>
                <a:spcPts val="1000"/>
              </a:spcBef>
              <a:buClr>
                <a:srgbClr val="1A7C70"/>
              </a:buClr>
              <a:buSzPts val="1600"/>
            </a:pPr>
            <a:r>
              <a:rPr lang="en" sz="1600" dirty="0">
                <a:solidFill>
                  <a:srgbClr val="1A7C70"/>
                </a:solidFill>
                <a:latin typeface="Montserrat"/>
                <a:ea typeface="Montserrat"/>
                <a:cs typeface="Montserrat"/>
                <a:sym typeface="Montserrat"/>
              </a:rPr>
              <a:t>West Central Tribune (In-Kind)</a:t>
            </a:r>
            <a:endParaRPr sz="16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12750" indent="-285750">
              <a:lnSpc>
                <a:spcPct val="70000"/>
              </a:lnSpc>
              <a:spcBef>
                <a:spcPts val="1000"/>
              </a:spcBef>
              <a:buClr>
                <a:srgbClr val="1A7C70"/>
              </a:buClr>
              <a:buSzPts val="1600"/>
            </a:pPr>
            <a:r>
              <a:rPr lang="en" sz="1600" dirty="0">
                <a:solidFill>
                  <a:srgbClr val="1A7C70"/>
                </a:solidFill>
                <a:latin typeface="Montserrat"/>
                <a:ea typeface="Montserrat"/>
                <a:cs typeface="Montserrat"/>
                <a:sym typeface="Montserrat"/>
              </a:rPr>
              <a:t>Lakeland Broadcasting (In-Kind)</a:t>
            </a:r>
            <a:endParaRPr sz="16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12750" indent="-285750">
              <a:lnSpc>
                <a:spcPct val="70000"/>
              </a:lnSpc>
              <a:spcBef>
                <a:spcPts val="1000"/>
              </a:spcBef>
              <a:buClr>
                <a:srgbClr val="1A7C70"/>
              </a:buClr>
              <a:buSzPts val="1600"/>
            </a:pPr>
            <a:r>
              <a:rPr lang="en" sz="1600" dirty="0">
                <a:solidFill>
                  <a:srgbClr val="1A7C70"/>
                </a:solidFill>
                <a:latin typeface="Montserrat"/>
                <a:ea typeface="Montserrat"/>
                <a:cs typeface="Montserrat"/>
                <a:sym typeface="Montserrat"/>
              </a:rPr>
              <a:t>Kandi Broadcasting (In-Kind)</a:t>
            </a:r>
            <a:endParaRPr sz="16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12750" indent="-285750">
              <a:lnSpc>
                <a:spcPct val="70000"/>
              </a:lnSpc>
              <a:spcBef>
                <a:spcPts val="1000"/>
              </a:spcBef>
              <a:buClr>
                <a:srgbClr val="1A7C70"/>
              </a:buClr>
              <a:buSzPts val="1600"/>
            </a:pPr>
            <a:r>
              <a:rPr lang="en" sz="1600" dirty="0">
                <a:solidFill>
                  <a:srgbClr val="1A7C70"/>
                </a:solidFill>
                <a:latin typeface="Montserrat"/>
                <a:ea typeface="Montserrat"/>
                <a:cs typeface="Montserrat"/>
                <a:sym typeface="Montserrat"/>
              </a:rPr>
              <a:t>United Way of West Central Minnesota (In-Kind)</a:t>
            </a:r>
            <a:endParaRPr sz="1600" dirty="0">
              <a:solidFill>
                <a:srgbClr val="1A7C7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19"/>
          <p:cNvPicPr preferRelativeResize="0"/>
          <p:nvPr/>
        </p:nvPicPr>
        <p:blipFill rotWithShape="1">
          <a:blip r:embed="rId3">
            <a:alphaModFix/>
          </a:blip>
          <a:srcRect l="9" r="19"/>
          <a:stretch/>
        </p:blipFill>
        <p:spPr>
          <a:xfrm>
            <a:off x="1143" y="0"/>
            <a:ext cx="914171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9"/>
          <p:cNvSpPr txBox="1">
            <a:spLocks noGrp="1"/>
          </p:cNvSpPr>
          <p:nvPr>
            <p:ph type="title"/>
          </p:nvPr>
        </p:nvSpPr>
        <p:spPr>
          <a:xfrm>
            <a:off x="311700" y="2246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ACHIEVEMENTS</a:t>
            </a:r>
            <a:endParaRPr sz="3600" b="1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20"/>
          <p:cNvSpPr txBox="1">
            <a:spLocks noGrp="1"/>
          </p:cNvSpPr>
          <p:nvPr>
            <p:ph type="title"/>
          </p:nvPr>
        </p:nvSpPr>
        <p:spPr>
          <a:xfrm>
            <a:off x="311700" y="2246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FOCUS AREA 1: HEALTH &amp; WELLNESS</a:t>
            </a:r>
            <a:endParaRPr sz="3600" b="1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06" name="Google Shape;106;p20"/>
          <p:cNvSpPr txBox="1">
            <a:spLocks noGrp="1"/>
          </p:cNvSpPr>
          <p:nvPr>
            <p:ph type="body" idx="1"/>
          </p:nvPr>
        </p:nvSpPr>
        <p:spPr>
          <a:xfrm>
            <a:off x="159300" y="932150"/>
            <a:ext cx="4728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508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600" i="1" dirty="0">
                <a:solidFill>
                  <a:srgbClr val="FFC000"/>
                </a:solidFill>
                <a:latin typeface="Montserrat"/>
                <a:ea typeface="Montserrat"/>
                <a:cs typeface="Montserrat"/>
                <a:sym typeface="Montserrat"/>
              </a:rPr>
              <a:t>Goal Captain: Amber Silva</a:t>
            </a:r>
            <a:endParaRPr sz="1600" dirty="0">
              <a:solidFill>
                <a:srgbClr val="219C8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rgbClr val="219C8D"/>
              </a:buClr>
            </a:pPr>
            <a:r>
              <a:rPr lang="en" dirty="0">
                <a:solidFill>
                  <a:srgbClr val="219C8D"/>
                </a:solidFill>
                <a:latin typeface="Montserrat"/>
                <a:ea typeface="Montserrat"/>
                <a:cs typeface="Montserrat"/>
                <a:sym typeface="Montserrat"/>
              </a:rPr>
              <a:t>Improve access to health and wellness resources</a:t>
            </a:r>
            <a:endParaRPr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rgbClr val="219C8D"/>
              </a:buClr>
            </a:pPr>
            <a:r>
              <a:rPr lang="en" dirty="0">
                <a:solidFill>
                  <a:srgbClr val="219C8D"/>
                </a:solidFill>
                <a:latin typeface="Montserrat"/>
                <a:ea typeface="Montserrat"/>
                <a:cs typeface="Montserrat"/>
                <a:sym typeface="Montserrat"/>
              </a:rPr>
              <a:t>Decrease rising rate of childhood obesity in the Willmar Lakes Area</a:t>
            </a:r>
            <a:endParaRPr dirty="0">
              <a:solidFill>
                <a:srgbClr val="219C8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rgbClr val="219C8D"/>
              </a:buClr>
            </a:pPr>
            <a:r>
              <a:rPr lang="en" dirty="0">
                <a:solidFill>
                  <a:srgbClr val="219C8D"/>
                </a:solidFill>
                <a:latin typeface="Montserrat"/>
                <a:ea typeface="Montserrat"/>
                <a:cs typeface="Montserrat"/>
                <a:sym typeface="Montserrat"/>
              </a:rPr>
              <a:t>Increase access to health resources</a:t>
            </a:r>
            <a:endParaRPr dirty="0">
              <a:solidFill>
                <a:srgbClr val="219C8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rgbClr val="219C8D"/>
              </a:buClr>
            </a:pPr>
            <a:r>
              <a:rPr lang="en" dirty="0">
                <a:solidFill>
                  <a:srgbClr val="219C8D"/>
                </a:solidFill>
                <a:latin typeface="Montserrat"/>
                <a:ea typeface="Montserrat"/>
                <a:cs typeface="Montserrat"/>
                <a:sym typeface="Montserrat"/>
              </a:rPr>
              <a:t>Create a collaborative regional approach to population health</a:t>
            </a:r>
            <a:endParaRPr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7" name="Google Shape;107;p20" descr="A group of people posing for a phot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77250" y="1126099"/>
            <a:ext cx="3855053" cy="2891301"/>
          </a:xfrm>
          <a:prstGeom prst="rect">
            <a:avLst/>
          </a:prstGeom>
          <a:noFill/>
          <a:ln w="28575" cap="flat" cmpd="sng">
            <a:solidFill>
              <a:srgbClr val="BFBFC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21"/>
          <p:cNvPicPr preferRelativeResize="0"/>
          <p:nvPr/>
        </p:nvPicPr>
        <p:blipFill rotWithShape="1">
          <a:blip r:embed="rId3">
            <a:alphaModFix/>
          </a:blip>
          <a:srcRect l="9" r="19"/>
          <a:stretch/>
        </p:blipFill>
        <p:spPr>
          <a:xfrm>
            <a:off x="1143" y="0"/>
            <a:ext cx="914171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21"/>
          <p:cNvSpPr txBox="1">
            <a:spLocks noGrp="1"/>
          </p:cNvSpPr>
          <p:nvPr>
            <p:ph type="title"/>
          </p:nvPr>
        </p:nvSpPr>
        <p:spPr>
          <a:xfrm>
            <a:off x="311700" y="2246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 b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FOCUS AREA 1: HEALTH &amp; WELLNESS</a:t>
            </a:r>
            <a:endParaRPr sz="3600" b="1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1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14" name="Google Shape;114;p21"/>
          <p:cNvSpPr txBox="1">
            <a:spLocks noGrp="1"/>
          </p:cNvSpPr>
          <p:nvPr>
            <p:ph type="body" idx="1"/>
          </p:nvPr>
        </p:nvSpPr>
        <p:spPr>
          <a:xfrm>
            <a:off x="235500" y="932150"/>
            <a:ext cx="4795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68300">
              <a:lnSpc>
                <a:spcPct val="90000"/>
              </a:lnSpc>
              <a:buClr>
                <a:srgbClr val="ED7D31"/>
              </a:buClr>
              <a:buSzPts val="2400"/>
            </a:pPr>
            <a:r>
              <a:rPr lang="en" sz="2000" dirty="0">
                <a:solidFill>
                  <a:srgbClr val="C55A11"/>
                </a:solidFill>
                <a:latin typeface="Montserrat"/>
                <a:ea typeface="Montserrat"/>
                <a:cs typeface="Montserrat"/>
                <a:sym typeface="Montserrat"/>
              </a:rPr>
              <a:t>2019 Fun Run Series</a:t>
            </a:r>
            <a:endParaRPr sz="2000" dirty="0">
              <a:solidFill>
                <a:srgbClr val="C55A1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68300">
              <a:lnSpc>
                <a:spcPct val="90000"/>
              </a:lnSpc>
              <a:spcBef>
                <a:spcPts val="1000"/>
              </a:spcBef>
              <a:buClr>
                <a:srgbClr val="FFC000"/>
              </a:buClr>
              <a:buSzPts val="2400"/>
            </a:pPr>
            <a:r>
              <a:rPr lang="en" sz="2000" dirty="0">
                <a:solidFill>
                  <a:srgbClr val="FFC000"/>
                </a:solidFill>
                <a:latin typeface="Montserrat"/>
                <a:ea typeface="Montserrat"/>
                <a:cs typeface="Montserrat"/>
                <a:sym typeface="Montserrat"/>
              </a:rPr>
              <a:t>Garden Box Program</a:t>
            </a:r>
            <a:endParaRPr sz="20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68300">
              <a:lnSpc>
                <a:spcPct val="90000"/>
              </a:lnSpc>
              <a:spcBef>
                <a:spcPts val="1000"/>
              </a:spcBef>
              <a:buClr>
                <a:srgbClr val="FFC000"/>
              </a:buClr>
              <a:buSzPts val="2400"/>
            </a:pPr>
            <a:r>
              <a:rPr lang="en" sz="2000" dirty="0">
                <a:solidFill>
                  <a:srgbClr val="548135"/>
                </a:solidFill>
                <a:latin typeface="Montserrat"/>
                <a:ea typeface="Montserrat"/>
                <a:cs typeface="Montserrat"/>
                <a:sym typeface="Montserrat"/>
              </a:rPr>
              <a:t>Community Raspberry Bushes</a:t>
            </a:r>
            <a:endParaRPr sz="20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6830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400"/>
            </a:pPr>
            <a:r>
              <a:rPr lang="en" sz="2000" dirty="0">
                <a:solidFill>
                  <a:srgbClr val="5A5F2B"/>
                </a:solidFill>
                <a:latin typeface="Montserrat"/>
                <a:ea typeface="Montserrat"/>
                <a:cs typeface="Montserrat"/>
                <a:sym typeface="Montserrat"/>
              </a:rPr>
              <a:t>Spotlight Theatre Workshop</a:t>
            </a:r>
            <a:endParaRPr sz="20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68300">
              <a:lnSpc>
                <a:spcPct val="90000"/>
              </a:lnSpc>
              <a:spcBef>
                <a:spcPts val="1000"/>
              </a:spcBef>
              <a:buClr>
                <a:srgbClr val="81CABD"/>
              </a:buClr>
              <a:buSzPts val="2400"/>
            </a:pPr>
            <a:r>
              <a:rPr lang="en" sz="2000" dirty="0">
                <a:solidFill>
                  <a:srgbClr val="81CABD"/>
                </a:solidFill>
                <a:latin typeface="Montserrat"/>
                <a:ea typeface="Montserrat"/>
                <a:cs typeface="Montserrat"/>
                <a:sym typeface="Montserrat"/>
              </a:rPr>
              <a:t>Intergenerational Music</a:t>
            </a:r>
            <a:endParaRPr sz="20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68300">
              <a:lnSpc>
                <a:spcPct val="90000"/>
              </a:lnSpc>
              <a:spcBef>
                <a:spcPts val="1000"/>
              </a:spcBef>
              <a:buClr>
                <a:srgbClr val="81CABD"/>
              </a:buClr>
              <a:buSzPts val="2400"/>
            </a:pPr>
            <a:r>
              <a:rPr lang="en" sz="2000" dirty="0">
                <a:solidFill>
                  <a:srgbClr val="C55A11"/>
                </a:solidFill>
                <a:latin typeface="Montserrat"/>
                <a:ea typeface="Montserrat"/>
                <a:cs typeface="Montserrat"/>
                <a:sym typeface="Montserrat"/>
              </a:rPr>
              <a:t>Love Your Health Event</a:t>
            </a:r>
            <a:endParaRPr sz="20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20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15" name="Google Shape;115;p21" descr="A group of people in a park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4760" t="4760" r="8373" b="8373"/>
          <a:stretch/>
        </p:blipFill>
        <p:spPr>
          <a:xfrm>
            <a:off x="5053425" y="1208600"/>
            <a:ext cx="3002650" cy="2251976"/>
          </a:xfrm>
          <a:prstGeom prst="rect">
            <a:avLst/>
          </a:prstGeom>
          <a:noFill/>
          <a:ln w="28575" cap="flat" cmpd="sng">
            <a:solidFill>
              <a:srgbClr val="BFBFC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6" name="Google Shape;116;p21" descr="A picture containing indoor, person, child, young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8008" t="9418" r="7518" b="6864"/>
          <a:stretch/>
        </p:blipFill>
        <p:spPr>
          <a:xfrm rot="5400000">
            <a:off x="6626364" y="2215088"/>
            <a:ext cx="2592050" cy="1926773"/>
          </a:xfrm>
          <a:prstGeom prst="rect">
            <a:avLst/>
          </a:prstGeom>
          <a:noFill/>
          <a:ln w="28575" cap="flat" cmpd="sng">
            <a:solidFill>
              <a:srgbClr val="BFBFC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17" name="Google Shape;117;p21"/>
          <p:cNvSpPr txBox="1"/>
          <p:nvPr/>
        </p:nvSpPr>
        <p:spPr>
          <a:xfrm>
            <a:off x="5053424" y="1208599"/>
            <a:ext cx="1777681" cy="312839"/>
          </a:xfrm>
          <a:prstGeom prst="rect">
            <a:avLst/>
          </a:prstGeom>
          <a:solidFill>
            <a:srgbClr val="BFBF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i="0" u="none" strike="noStrike" cap="none" dirty="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2019 F</a:t>
            </a:r>
            <a:r>
              <a:rPr lang="en" b="1" dirty="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UN RUN </a:t>
            </a:r>
            <a:r>
              <a:rPr lang="en" b="1" i="0" u="none" strike="noStrike" cap="none" dirty="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SERIES</a:t>
            </a:r>
            <a:endParaRPr b="1" dirty="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18" name="Google Shape;118;p21"/>
          <p:cNvSpPr txBox="1"/>
          <p:nvPr/>
        </p:nvSpPr>
        <p:spPr>
          <a:xfrm>
            <a:off x="6959000" y="4218534"/>
            <a:ext cx="1662486" cy="255966"/>
          </a:xfrm>
          <a:prstGeom prst="rect">
            <a:avLst/>
          </a:prstGeom>
          <a:solidFill>
            <a:srgbClr val="BFBF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LOVE YOUR HEALTH</a:t>
            </a:r>
            <a:endParaRPr b="1" dirty="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869</Words>
  <Application>Microsoft Office PowerPoint</Application>
  <PresentationFormat>On-screen Show (16:9)</PresentationFormat>
  <Paragraphs>152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Oswald</vt:lpstr>
      <vt:lpstr>Montserrat</vt:lpstr>
      <vt:lpstr>Arial</vt:lpstr>
      <vt:lpstr>Montserrat SemiBold</vt:lpstr>
      <vt:lpstr>Simple Light</vt:lpstr>
      <vt:lpstr>PowerPoint Presentation</vt:lpstr>
      <vt:lpstr>WILLMAR LAKE AREA VISION 2040</vt:lpstr>
      <vt:lpstr>FOCUS AREAS</vt:lpstr>
      <vt:lpstr>HISTORY</vt:lpstr>
      <vt:lpstr>MEET THE STEERING COMMITTEE</vt:lpstr>
      <vt:lpstr>FUNDING                2019 Sponsors</vt:lpstr>
      <vt:lpstr>ACHIEVEMENTS</vt:lpstr>
      <vt:lpstr>FOCUS AREA 1: HEALTH &amp; WELLNESS</vt:lpstr>
      <vt:lpstr>FOCUS AREA 1: HEALTH &amp; WELLNESS </vt:lpstr>
      <vt:lpstr>FOCUS AREA 2: COMMUNICATION</vt:lpstr>
      <vt:lpstr>FOCUS AREA 2: COMMUNICATION</vt:lpstr>
      <vt:lpstr>FOCUS AREA 3: INCLUSION</vt:lpstr>
      <vt:lpstr>FOCUS AREA 3: INCLUSION</vt:lpstr>
      <vt:lpstr>FOCUS AREA 4: ENGAGEMENT</vt:lpstr>
      <vt:lpstr>FOCUS AREA 4: ENGAGEMENT</vt:lpstr>
      <vt:lpstr>IDEA WORKS</vt:lpstr>
      <vt:lpstr>BOUNCE BACK PROJECT</vt:lpstr>
      <vt:lpstr>SPEAK YOUR PEACE THE CIVILITY PROJECT</vt:lpstr>
      <vt:lpstr>GET INVOLVED</vt:lpstr>
      <vt:lpstr>LEARN MORE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Heather Koffler</cp:lastModifiedBy>
  <cp:revision>2</cp:revision>
  <dcterms:modified xsi:type="dcterms:W3CDTF">2020-03-16T16:06:19Z</dcterms:modified>
</cp:coreProperties>
</file>